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89" r:id="rId5"/>
    <p:sldId id="2141412070" r:id="rId6"/>
    <p:sldId id="2141412072" r:id="rId7"/>
    <p:sldId id="2141412071" r:id="rId8"/>
    <p:sldId id="291" r:id="rId9"/>
    <p:sldId id="2141412051" r:id="rId10"/>
    <p:sldId id="282" r:id="rId11"/>
    <p:sldId id="2141412073" r:id="rId12"/>
    <p:sldId id="2141412074" r:id="rId13"/>
    <p:sldId id="2141412075" r:id="rId14"/>
    <p:sldId id="2141412076" r:id="rId15"/>
    <p:sldId id="2141412077" r:id="rId16"/>
    <p:sldId id="2141412083" r:id="rId17"/>
    <p:sldId id="2141412084" r:id="rId18"/>
    <p:sldId id="2141412085" r:id="rId19"/>
    <p:sldId id="2141412113" r:id="rId20"/>
    <p:sldId id="2141412114" r:id="rId21"/>
    <p:sldId id="2141412115" r:id="rId22"/>
    <p:sldId id="2141412117" r:id="rId23"/>
    <p:sldId id="2141412097" r:id="rId24"/>
    <p:sldId id="2141412109" r:id="rId25"/>
    <p:sldId id="2141412110" r:id="rId26"/>
    <p:sldId id="2141412111" r:id="rId27"/>
    <p:sldId id="2141412112" r:id="rId28"/>
    <p:sldId id="2141412116" r:id="rId29"/>
    <p:sldId id="2141412118" r:id="rId30"/>
    <p:sldId id="2141412119" r:id="rId31"/>
    <p:sldId id="2141412120" r:id="rId3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A638B19-AF8F-4D81-84F4-C0FB9B5D45B4}">
  <a:tblStyle styleId="{EA638B19-AF8F-4D81-84F4-C0FB9B5D45B4}" styleName="L3Harris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175">
              <a:solidFill>
                <a:schemeClr val="dk1"/>
              </a:solidFill>
            </a:ln>
          </a:top>
          <a:bottom>
            <a:ln w="3175">
              <a:solidFill>
                <a:schemeClr val="dk1"/>
              </a:solidFill>
            </a:ln>
          </a:bottom>
          <a:insideH>
            <a:ln w="3175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inor"/>
      </a:tcTxStyle>
      <a:tcStyle>
        <a:tcBdr/>
      </a:tcStyle>
    </a:lastCol>
    <a:firstCol>
      <a:tcTxStyle b="on">
        <a:fontRef idx="minor"/>
      </a:tcTxStyle>
      <a:tcStyle>
        <a:tcBdr/>
      </a:tcStyle>
    </a:firstCol>
    <a:lastRow>
      <a:tcTxStyle b="on">
        <a:fontRef idx="minor"/>
        <a:schemeClr val="dk1"/>
      </a:tcTxStyle>
      <a:tcStyle>
        <a:tcBdr>
          <a:top>
            <a:ln w="1270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56"/>
  </p:normalViewPr>
  <p:slideViewPr>
    <p:cSldViewPr snapToGrid="0" showGuides="1">
      <p:cViewPr varScale="1">
        <p:scale>
          <a:sx n="114" d="100"/>
          <a:sy n="114" d="100"/>
        </p:scale>
        <p:origin x="12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1" d="100"/>
          <a:sy n="81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A4778-2688-4775-B4D3-F967B5043ACF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18FE137D-EB23-4181-B87B-757696F811B9}">
      <dgm:prSet/>
      <dgm:spPr>
        <a:solidFill>
          <a:schemeClr val="accent1">
            <a:lumMod val="75000"/>
            <a:lumOff val="2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Tulsa</a:t>
          </a:r>
        </a:p>
      </dgm:t>
    </dgm:pt>
    <dgm:pt modelId="{67ABB586-3E19-4519-9187-1674422765D0}" type="parTrans" cxnId="{F83B92E1-89B1-49FB-9D01-275D4BC3C299}">
      <dgm:prSet/>
      <dgm:spPr/>
      <dgm:t>
        <a:bodyPr/>
        <a:lstStyle/>
        <a:p>
          <a:endParaRPr lang="en-US"/>
        </a:p>
      </dgm:t>
    </dgm:pt>
    <dgm:pt modelId="{BE548381-530C-4BA7-BFAF-575FB7731642}" type="sibTrans" cxnId="{F83B92E1-89B1-49FB-9D01-275D4BC3C299}">
      <dgm:prSet/>
      <dgm:spPr/>
      <dgm:t>
        <a:bodyPr/>
        <a:lstStyle/>
        <a:p>
          <a:endParaRPr lang="en-US"/>
        </a:p>
      </dgm:t>
    </dgm:pt>
    <dgm:pt modelId="{4DEF4054-A14B-498B-BB77-F92F2BE85936}">
      <dgm:prSet phldrT="[Text]"/>
      <dgm:spPr>
        <a:solidFill>
          <a:srgbClr val="002060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Anaheim</a:t>
          </a:r>
        </a:p>
      </dgm:t>
    </dgm:pt>
    <dgm:pt modelId="{78A0B599-5D0E-4A02-8D91-46AC40AB9C78}" type="sibTrans" cxnId="{3FB4F14E-F8DF-4674-AC89-9C05F0F35FB4}">
      <dgm:prSet/>
      <dgm:spPr/>
      <dgm:t>
        <a:bodyPr/>
        <a:lstStyle/>
        <a:p>
          <a:endParaRPr lang="en-US"/>
        </a:p>
      </dgm:t>
    </dgm:pt>
    <dgm:pt modelId="{E0993C2A-605C-4A97-AC61-FDD3E1C6C9C0}" type="parTrans" cxnId="{3FB4F14E-F8DF-4674-AC89-9C05F0F35FB4}">
      <dgm:prSet/>
      <dgm:spPr/>
      <dgm:t>
        <a:bodyPr/>
        <a:lstStyle/>
        <a:p>
          <a:endParaRPr lang="en-US"/>
        </a:p>
      </dgm:t>
    </dgm:pt>
    <dgm:pt modelId="{2E599FB5-7570-452D-B832-10649B64796B}">
      <dgm:prSet/>
      <dgm:spPr>
        <a:solidFill>
          <a:schemeClr val="accent1">
            <a:lumMod val="25000"/>
            <a:lumOff val="75000"/>
          </a:schemeClr>
        </a:solidFill>
        <a:ln w="28575">
          <a:solidFill>
            <a:srgbClr val="FFFF00"/>
          </a:solidFill>
        </a:ln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Philadelphia</a:t>
          </a:r>
        </a:p>
      </dgm:t>
    </dgm:pt>
    <dgm:pt modelId="{72435418-4356-4C54-8452-5EB7DC803866}" type="sibTrans" cxnId="{4F54734D-BBA1-4627-883F-9AC3D79368DD}">
      <dgm:prSet/>
      <dgm:spPr/>
      <dgm:t>
        <a:bodyPr/>
        <a:lstStyle/>
        <a:p>
          <a:endParaRPr lang="en-US"/>
        </a:p>
      </dgm:t>
    </dgm:pt>
    <dgm:pt modelId="{846F3902-82B1-465A-8F52-7FFB736AF704}" type="parTrans" cxnId="{4F54734D-BBA1-4627-883F-9AC3D79368DD}">
      <dgm:prSet/>
      <dgm:spPr/>
      <dgm:t>
        <a:bodyPr/>
        <a:lstStyle/>
        <a:p>
          <a:endParaRPr lang="en-US"/>
        </a:p>
      </dgm:t>
    </dgm:pt>
    <dgm:pt modelId="{D5E5CCD0-6263-47F1-A5B8-D862BBE10A47}" type="pres">
      <dgm:prSet presAssocID="{3D0A4778-2688-4775-B4D3-F967B5043ACF}" presName="compositeShape" presStyleCnt="0">
        <dgm:presLayoutVars>
          <dgm:chMax val="7"/>
          <dgm:dir/>
          <dgm:resizeHandles val="exact"/>
        </dgm:presLayoutVars>
      </dgm:prSet>
      <dgm:spPr/>
    </dgm:pt>
    <dgm:pt modelId="{38D83DD2-6474-45B4-99B7-CD1F6DCA76AC}" type="pres">
      <dgm:prSet presAssocID="{3D0A4778-2688-4775-B4D3-F967B5043ACF}" presName="wedge1" presStyleLbl="node1" presStyleIdx="0" presStyleCnt="3" custLinFactNeighborX="-4753" custLinFactNeighborY="2828"/>
      <dgm:spPr/>
    </dgm:pt>
    <dgm:pt modelId="{54FE2A19-C40F-4E46-A8F8-AC710B11648C}" type="pres">
      <dgm:prSet presAssocID="{3D0A4778-2688-4775-B4D3-F967B5043AC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17A0757-3709-49A6-8C12-96E5A932CC6F}" type="pres">
      <dgm:prSet presAssocID="{3D0A4778-2688-4775-B4D3-F967B5043ACF}" presName="wedge2" presStyleLbl="node1" presStyleIdx="1" presStyleCnt="3"/>
      <dgm:spPr/>
    </dgm:pt>
    <dgm:pt modelId="{5193C9BC-CA36-4974-B5B0-D48AC1B672C7}" type="pres">
      <dgm:prSet presAssocID="{3D0A4778-2688-4775-B4D3-F967B5043AC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3A4F185-89B7-4CDF-828D-DD4B31C02A02}" type="pres">
      <dgm:prSet presAssocID="{3D0A4778-2688-4775-B4D3-F967B5043ACF}" presName="wedge3" presStyleLbl="node1" presStyleIdx="2" presStyleCnt="3" custLinFactNeighborX="23" custLinFactNeighborY="273"/>
      <dgm:spPr/>
    </dgm:pt>
    <dgm:pt modelId="{8225C3B0-D81D-4ED1-8757-3D9DE4FBFFB6}" type="pres">
      <dgm:prSet presAssocID="{3D0A4778-2688-4775-B4D3-F967B5043AC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4CB6821-DEE1-41EB-9D01-2AB61875ADE1}" type="presOf" srcId="{18FE137D-EB23-4181-B87B-757696F811B9}" destId="{5193C9BC-CA36-4974-B5B0-D48AC1B672C7}" srcOrd="1" destOrd="0" presId="urn:microsoft.com/office/officeart/2005/8/layout/chart3"/>
    <dgm:cxn modelId="{DB4AD623-1C26-4854-8C1B-1979E22AB096}" type="presOf" srcId="{3D0A4778-2688-4775-B4D3-F967B5043ACF}" destId="{D5E5CCD0-6263-47F1-A5B8-D862BBE10A47}" srcOrd="0" destOrd="0" presId="urn:microsoft.com/office/officeart/2005/8/layout/chart3"/>
    <dgm:cxn modelId="{1ED27831-0738-4281-A69B-39B46DD7715E}" type="presOf" srcId="{2E599FB5-7570-452D-B832-10649B64796B}" destId="{8225C3B0-D81D-4ED1-8757-3D9DE4FBFFB6}" srcOrd="1" destOrd="0" presId="urn:microsoft.com/office/officeart/2005/8/layout/chart3"/>
    <dgm:cxn modelId="{B9C7735B-69F2-4F74-9BEC-344037AF7EDC}" type="presOf" srcId="{18FE137D-EB23-4181-B87B-757696F811B9}" destId="{A17A0757-3709-49A6-8C12-96E5A932CC6F}" srcOrd="0" destOrd="0" presId="urn:microsoft.com/office/officeart/2005/8/layout/chart3"/>
    <dgm:cxn modelId="{003BF844-9417-4E99-8B64-F047D83FB87F}" type="presOf" srcId="{4DEF4054-A14B-498B-BB77-F92F2BE85936}" destId="{38D83DD2-6474-45B4-99B7-CD1F6DCA76AC}" srcOrd="0" destOrd="0" presId="urn:microsoft.com/office/officeart/2005/8/layout/chart3"/>
    <dgm:cxn modelId="{4F54734D-BBA1-4627-883F-9AC3D79368DD}" srcId="{3D0A4778-2688-4775-B4D3-F967B5043ACF}" destId="{2E599FB5-7570-452D-B832-10649B64796B}" srcOrd="2" destOrd="0" parTransId="{846F3902-82B1-465A-8F52-7FFB736AF704}" sibTransId="{72435418-4356-4C54-8452-5EB7DC803866}"/>
    <dgm:cxn modelId="{3FB4F14E-F8DF-4674-AC89-9C05F0F35FB4}" srcId="{3D0A4778-2688-4775-B4D3-F967B5043ACF}" destId="{4DEF4054-A14B-498B-BB77-F92F2BE85936}" srcOrd="0" destOrd="0" parTransId="{E0993C2A-605C-4A97-AC61-FDD3E1C6C9C0}" sibTransId="{78A0B599-5D0E-4A02-8D91-46AC40AB9C78}"/>
    <dgm:cxn modelId="{9CC1BF96-059C-4DAD-9306-704D6450B3F1}" type="presOf" srcId="{2E599FB5-7570-452D-B832-10649B64796B}" destId="{33A4F185-89B7-4CDF-828D-DD4B31C02A02}" srcOrd="0" destOrd="0" presId="urn:microsoft.com/office/officeart/2005/8/layout/chart3"/>
    <dgm:cxn modelId="{1BD3AFCD-924F-4B99-A41E-855CCFDADC01}" type="presOf" srcId="{4DEF4054-A14B-498B-BB77-F92F2BE85936}" destId="{54FE2A19-C40F-4E46-A8F8-AC710B11648C}" srcOrd="1" destOrd="0" presId="urn:microsoft.com/office/officeart/2005/8/layout/chart3"/>
    <dgm:cxn modelId="{F83B92E1-89B1-49FB-9D01-275D4BC3C299}" srcId="{3D0A4778-2688-4775-B4D3-F967B5043ACF}" destId="{18FE137D-EB23-4181-B87B-757696F811B9}" srcOrd="1" destOrd="0" parTransId="{67ABB586-3E19-4519-9187-1674422765D0}" sibTransId="{BE548381-530C-4BA7-BFAF-575FB7731642}"/>
    <dgm:cxn modelId="{0A769E8D-A13E-4F6F-9596-3BE7B9F8CDDE}" type="presParOf" srcId="{D5E5CCD0-6263-47F1-A5B8-D862BBE10A47}" destId="{38D83DD2-6474-45B4-99B7-CD1F6DCA76AC}" srcOrd="0" destOrd="0" presId="urn:microsoft.com/office/officeart/2005/8/layout/chart3"/>
    <dgm:cxn modelId="{FD9D0470-1EE5-4A86-B2B1-8CADDE04B8F5}" type="presParOf" srcId="{D5E5CCD0-6263-47F1-A5B8-D862BBE10A47}" destId="{54FE2A19-C40F-4E46-A8F8-AC710B11648C}" srcOrd="1" destOrd="0" presId="urn:microsoft.com/office/officeart/2005/8/layout/chart3"/>
    <dgm:cxn modelId="{78A0232B-E0FF-4232-8549-EA0B00F40EA8}" type="presParOf" srcId="{D5E5CCD0-6263-47F1-A5B8-D862BBE10A47}" destId="{A17A0757-3709-49A6-8C12-96E5A932CC6F}" srcOrd="2" destOrd="0" presId="urn:microsoft.com/office/officeart/2005/8/layout/chart3"/>
    <dgm:cxn modelId="{449F031E-A380-4308-9335-16685A7AB453}" type="presParOf" srcId="{D5E5CCD0-6263-47F1-A5B8-D862BBE10A47}" destId="{5193C9BC-CA36-4974-B5B0-D48AC1B672C7}" srcOrd="3" destOrd="0" presId="urn:microsoft.com/office/officeart/2005/8/layout/chart3"/>
    <dgm:cxn modelId="{6FEE997E-6A76-455E-8A06-ACF57808A493}" type="presParOf" srcId="{D5E5CCD0-6263-47F1-A5B8-D862BBE10A47}" destId="{33A4F185-89B7-4CDF-828D-DD4B31C02A02}" srcOrd="4" destOrd="0" presId="urn:microsoft.com/office/officeart/2005/8/layout/chart3"/>
    <dgm:cxn modelId="{6935AE2E-900D-4187-B0D9-E6FDCAB05D22}" type="presParOf" srcId="{D5E5CCD0-6263-47F1-A5B8-D862BBE10A47}" destId="{8225C3B0-D81D-4ED1-8757-3D9DE4FBFFB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C0EF83-9CB1-44D1-AC50-AF461DE8E940}" type="doc">
      <dgm:prSet loTypeId="urn:microsoft.com/office/officeart/2005/8/layout/target3" loCatId="relationship" qsTypeId="urn:microsoft.com/office/officeart/2005/8/quickstyle/3d9" qsCatId="3D" csTypeId="urn:microsoft.com/office/officeart/2005/8/colors/accent1_2" csCatId="accent1" phldr="1"/>
      <dgm:spPr/>
    </dgm:pt>
    <dgm:pt modelId="{140B8E19-D375-4E6F-9F19-AA17EF85CDB3}">
      <dgm:prSet phldrT="[Text]" custT="1"/>
      <dgm:spPr/>
      <dgm:t>
        <a:bodyPr/>
        <a:lstStyle/>
        <a:p>
          <a:r>
            <a:rPr lang="en-US" sz="2400" b="1" dirty="0"/>
            <a:t>ELECTRICAL/POWER</a:t>
          </a:r>
        </a:p>
      </dgm:t>
    </dgm:pt>
    <dgm:pt modelId="{4A4C3A8D-42C9-404F-8FB4-6675D0942E9F}" type="parTrans" cxnId="{12ED3FC0-E359-4119-BC67-50D361E144D5}">
      <dgm:prSet/>
      <dgm:spPr/>
      <dgm:t>
        <a:bodyPr/>
        <a:lstStyle/>
        <a:p>
          <a:endParaRPr lang="en-US"/>
        </a:p>
      </dgm:t>
    </dgm:pt>
    <dgm:pt modelId="{E4D8EF9A-1F60-4A9A-A5AC-47EB037DAC7F}" type="sibTrans" cxnId="{12ED3FC0-E359-4119-BC67-50D361E144D5}">
      <dgm:prSet/>
      <dgm:spPr/>
      <dgm:t>
        <a:bodyPr/>
        <a:lstStyle/>
        <a:p>
          <a:endParaRPr lang="en-US"/>
        </a:p>
      </dgm:t>
    </dgm:pt>
    <dgm:pt modelId="{642399E4-B075-4E53-8D49-1B57F0C7EE5C}">
      <dgm:prSet phldrT="[Text]" custT="1"/>
      <dgm:spPr/>
      <dgm:t>
        <a:bodyPr/>
        <a:lstStyle/>
        <a:p>
          <a:r>
            <a:rPr lang="en-US" sz="2000" b="1" dirty="0"/>
            <a:t>MECHANICAL/THERMAL</a:t>
          </a:r>
        </a:p>
      </dgm:t>
    </dgm:pt>
    <dgm:pt modelId="{BD10CFE2-ACDC-4FDE-A9DB-78CE98C3E234}" type="parTrans" cxnId="{EF87F83C-9806-495F-83A5-5FBC04E3CE07}">
      <dgm:prSet/>
      <dgm:spPr/>
      <dgm:t>
        <a:bodyPr/>
        <a:lstStyle/>
        <a:p>
          <a:endParaRPr lang="en-US"/>
        </a:p>
      </dgm:t>
    </dgm:pt>
    <dgm:pt modelId="{87AAA862-7294-4403-B08C-AD53632BAE7B}" type="sibTrans" cxnId="{EF87F83C-9806-495F-83A5-5FBC04E3CE07}">
      <dgm:prSet/>
      <dgm:spPr/>
      <dgm:t>
        <a:bodyPr/>
        <a:lstStyle/>
        <a:p>
          <a:endParaRPr lang="en-US"/>
        </a:p>
      </dgm:t>
    </dgm:pt>
    <dgm:pt modelId="{85468D80-1BB7-4577-AA23-F092184354B7}">
      <dgm:prSet phldrT="[Text]" custT="1"/>
      <dgm:spPr/>
      <dgm:t>
        <a:bodyPr/>
        <a:lstStyle/>
        <a:p>
          <a:r>
            <a:rPr lang="en-US" sz="2000" b="1" dirty="0"/>
            <a:t>SOFTWARE/CONTROLS</a:t>
          </a:r>
        </a:p>
      </dgm:t>
    </dgm:pt>
    <dgm:pt modelId="{FC053118-6FDE-49E2-BC70-35BCC1618983}" type="parTrans" cxnId="{D0F64D50-1E12-4A47-9015-33108D0B9148}">
      <dgm:prSet/>
      <dgm:spPr/>
      <dgm:t>
        <a:bodyPr/>
        <a:lstStyle/>
        <a:p>
          <a:endParaRPr lang="en-US"/>
        </a:p>
      </dgm:t>
    </dgm:pt>
    <dgm:pt modelId="{3FE25F09-495F-4468-AEFF-D689B6537449}" type="sibTrans" cxnId="{D0F64D50-1E12-4A47-9015-33108D0B9148}">
      <dgm:prSet/>
      <dgm:spPr/>
      <dgm:t>
        <a:bodyPr/>
        <a:lstStyle/>
        <a:p>
          <a:endParaRPr lang="en-US"/>
        </a:p>
      </dgm:t>
    </dgm:pt>
    <dgm:pt modelId="{514666E5-5B43-457E-807E-C81348C25F32}">
      <dgm:prSet phldrT="[Text]" custT="1"/>
      <dgm:spPr/>
      <dgm:t>
        <a:bodyPr/>
        <a:lstStyle/>
        <a:p>
          <a:r>
            <a:rPr lang="en-US" sz="2000" b="1" dirty="0"/>
            <a:t>DIGITAL/ANALOG/PCB</a:t>
          </a:r>
        </a:p>
      </dgm:t>
    </dgm:pt>
    <dgm:pt modelId="{A45D3733-13BB-453F-9AF9-EB68EE80BC8F}" type="parTrans" cxnId="{4F38DE82-DEAF-4629-A4E7-E41DE2CC5E8E}">
      <dgm:prSet/>
      <dgm:spPr/>
      <dgm:t>
        <a:bodyPr/>
        <a:lstStyle/>
        <a:p>
          <a:endParaRPr lang="en-US"/>
        </a:p>
      </dgm:t>
    </dgm:pt>
    <dgm:pt modelId="{D9BA6343-1B53-4482-84EB-C55BF16AC57A}" type="sibTrans" cxnId="{4F38DE82-DEAF-4629-A4E7-E41DE2CC5E8E}">
      <dgm:prSet/>
      <dgm:spPr/>
      <dgm:t>
        <a:bodyPr/>
        <a:lstStyle/>
        <a:p>
          <a:endParaRPr lang="en-US"/>
        </a:p>
      </dgm:t>
    </dgm:pt>
    <dgm:pt modelId="{70A7E994-4FF8-4B49-AAD7-5260D99144A8}">
      <dgm:prSet phldrT="[Text]" custT="1"/>
      <dgm:spPr/>
      <dgm:t>
        <a:bodyPr/>
        <a:lstStyle/>
        <a:p>
          <a:r>
            <a:rPr lang="en-US" sz="2000" b="1" dirty="0"/>
            <a:t>SYSTEMS</a:t>
          </a:r>
        </a:p>
      </dgm:t>
    </dgm:pt>
    <dgm:pt modelId="{C780AE1D-C3D2-487E-8D5C-83953383C4EA}" type="parTrans" cxnId="{268502CD-2C09-461C-B2A2-99D57F9DB509}">
      <dgm:prSet/>
      <dgm:spPr/>
      <dgm:t>
        <a:bodyPr/>
        <a:lstStyle/>
        <a:p>
          <a:endParaRPr lang="en-US"/>
        </a:p>
      </dgm:t>
    </dgm:pt>
    <dgm:pt modelId="{EE7D90FA-87CA-4B28-9E75-71D04A0F2AFF}" type="sibTrans" cxnId="{268502CD-2C09-461C-B2A2-99D57F9DB509}">
      <dgm:prSet/>
      <dgm:spPr/>
      <dgm:t>
        <a:bodyPr/>
        <a:lstStyle/>
        <a:p>
          <a:endParaRPr lang="en-US"/>
        </a:p>
      </dgm:t>
    </dgm:pt>
    <dgm:pt modelId="{8D46D7D5-DC04-443C-9B1D-4B82B2B6DDAB}" type="pres">
      <dgm:prSet presAssocID="{2BC0EF83-9CB1-44D1-AC50-AF461DE8E94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87276D5-A44D-410F-A513-9048AC5C5803}" type="pres">
      <dgm:prSet presAssocID="{140B8E19-D375-4E6F-9F19-AA17EF85CDB3}" presName="circle1" presStyleLbl="node1" presStyleIdx="0" presStyleCnt="5"/>
      <dgm:spPr>
        <a:solidFill>
          <a:schemeClr val="bg2">
            <a:lumMod val="60000"/>
            <a:lumOff val="40000"/>
          </a:schemeClr>
        </a:solidFill>
      </dgm:spPr>
    </dgm:pt>
    <dgm:pt modelId="{814C58AF-5370-4319-8C3F-43C89E963AF5}" type="pres">
      <dgm:prSet presAssocID="{140B8E19-D375-4E6F-9F19-AA17EF85CDB3}" presName="space" presStyleCnt="0"/>
      <dgm:spPr/>
    </dgm:pt>
    <dgm:pt modelId="{494B2656-59AA-4FF2-801B-0D9887E0B100}" type="pres">
      <dgm:prSet presAssocID="{140B8E19-D375-4E6F-9F19-AA17EF85CDB3}" presName="rect1" presStyleLbl="alignAcc1" presStyleIdx="0" presStyleCnt="5"/>
      <dgm:spPr/>
    </dgm:pt>
    <dgm:pt modelId="{F5C3BC60-A38C-4A76-973D-B1E1DB4C9A9C}" type="pres">
      <dgm:prSet presAssocID="{642399E4-B075-4E53-8D49-1B57F0C7EE5C}" presName="vertSpace2" presStyleLbl="node1" presStyleIdx="0" presStyleCnt="5"/>
      <dgm:spPr/>
    </dgm:pt>
    <dgm:pt modelId="{E1ACAB15-08E1-433C-AF01-408324171764}" type="pres">
      <dgm:prSet presAssocID="{642399E4-B075-4E53-8D49-1B57F0C7EE5C}" presName="circle2" presStyleLbl="node1" presStyleIdx="1" presStyleCnt="5"/>
      <dgm:spPr>
        <a:solidFill>
          <a:schemeClr val="bg2">
            <a:lumMod val="60000"/>
            <a:lumOff val="40000"/>
          </a:schemeClr>
        </a:solidFill>
      </dgm:spPr>
    </dgm:pt>
    <dgm:pt modelId="{C777B7A5-503D-46F9-9C71-AC0314B0CD2A}" type="pres">
      <dgm:prSet presAssocID="{642399E4-B075-4E53-8D49-1B57F0C7EE5C}" presName="rect2" presStyleLbl="alignAcc1" presStyleIdx="1" presStyleCnt="5"/>
      <dgm:spPr/>
    </dgm:pt>
    <dgm:pt modelId="{0FACCFA1-20DB-4385-91ED-2CB6D31087DB}" type="pres">
      <dgm:prSet presAssocID="{85468D80-1BB7-4577-AA23-F092184354B7}" presName="vertSpace3" presStyleLbl="node1" presStyleIdx="1" presStyleCnt="5"/>
      <dgm:spPr/>
    </dgm:pt>
    <dgm:pt modelId="{A2989D57-C94E-4A43-808D-AA808D132A0D}" type="pres">
      <dgm:prSet presAssocID="{85468D80-1BB7-4577-AA23-F092184354B7}" presName="circle3" presStyleLbl="node1" presStyleIdx="2" presStyleCnt="5"/>
      <dgm:spPr>
        <a:solidFill>
          <a:schemeClr val="bg2">
            <a:lumMod val="60000"/>
            <a:lumOff val="40000"/>
          </a:schemeClr>
        </a:solidFill>
      </dgm:spPr>
    </dgm:pt>
    <dgm:pt modelId="{CF0C3BFA-BB94-45C2-A5B1-C19C4AA88185}" type="pres">
      <dgm:prSet presAssocID="{85468D80-1BB7-4577-AA23-F092184354B7}" presName="rect3" presStyleLbl="alignAcc1" presStyleIdx="2" presStyleCnt="5"/>
      <dgm:spPr/>
    </dgm:pt>
    <dgm:pt modelId="{AA26135B-5381-408C-9508-420E2F22E9B2}" type="pres">
      <dgm:prSet presAssocID="{514666E5-5B43-457E-807E-C81348C25F32}" presName="vertSpace4" presStyleLbl="node1" presStyleIdx="2" presStyleCnt="5"/>
      <dgm:spPr/>
    </dgm:pt>
    <dgm:pt modelId="{8A8222F5-C538-45F8-BA91-2B1728D882B5}" type="pres">
      <dgm:prSet presAssocID="{514666E5-5B43-457E-807E-C81348C25F32}" presName="circle4" presStyleLbl="node1" presStyleIdx="3" presStyleCnt="5"/>
      <dgm:spPr>
        <a:solidFill>
          <a:schemeClr val="bg2">
            <a:lumMod val="60000"/>
            <a:lumOff val="40000"/>
          </a:schemeClr>
        </a:solidFill>
      </dgm:spPr>
    </dgm:pt>
    <dgm:pt modelId="{C3BC19AA-0DB9-4BA2-8A51-FEED0D407666}" type="pres">
      <dgm:prSet presAssocID="{514666E5-5B43-457E-807E-C81348C25F32}" presName="rect4" presStyleLbl="alignAcc1" presStyleIdx="3" presStyleCnt="5"/>
      <dgm:spPr/>
    </dgm:pt>
    <dgm:pt modelId="{434415D8-528B-4E4A-A3AF-ABCF39C282B4}" type="pres">
      <dgm:prSet presAssocID="{70A7E994-4FF8-4B49-AAD7-5260D99144A8}" presName="vertSpace5" presStyleLbl="node1" presStyleIdx="3" presStyleCnt="5"/>
      <dgm:spPr/>
    </dgm:pt>
    <dgm:pt modelId="{2D3AA436-DEFB-4769-B28A-B7E649541B5C}" type="pres">
      <dgm:prSet presAssocID="{70A7E994-4FF8-4B49-AAD7-5260D99144A8}" presName="circle5" presStyleLbl="node1" presStyleIdx="4" presStyleCnt="5"/>
      <dgm:spPr>
        <a:solidFill>
          <a:schemeClr val="bg2">
            <a:lumMod val="60000"/>
            <a:lumOff val="40000"/>
          </a:schemeClr>
        </a:solidFill>
      </dgm:spPr>
    </dgm:pt>
    <dgm:pt modelId="{57CA189C-FC7A-41A6-9016-C8C5742AF8EF}" type="pres">
      <dgm:prSet presAssocID="{70A7E994-4FF8-4B49-AAD7-5260D99144A8}" presName="rect5" presStyleLbl="alignAcc1" presStyleIdx="4" presStyleCnt="5"/>
      <dgm:spPr/>
    </dgm:pt>
    <dgm:pt modelId="{8EF73B98-2505-4C55-9270-8C875E5CE83A}" type="pres">
      <dgm:prSet presAssocID="{140B8E19-D375-4E6F-9F19-AA17EF85CDB3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475C0DC1-F062-4871-8D77-6CD7D0B0C0D9}" type="pres">
      <dgm:prSet presAssocID="{642399E4-B075-4E53-8D49-1B57F0C7EE5C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71EF91A5-18F1-4AE7-B3DD-0B5E84D73510}" type="pres">
      <dgm:prSet presAssocID="{85468D80-1BB7-4577-AA23-F092184354B7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CB87DFC2-CB95-4A96-80AE-92820DACB6B4}" type="pres">
      <dgm:prSet presAssocID="{514666E5-5B43-457E-807E-C81348C25F32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50614D5E-22AD-4466-BE4F-861199D71152}" type="pres">
      <dgm:prSet presAssocID="{70A7E994-4FF8-4B49-AAD7-5260D99144A8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AB6AA334-1629-4F91-AD5C-B73338F7ECF9}" type="presOf" srcId="{70A7E994-4FF8-4B49-AAD7-5260D99144A8}" destId="{50614D5E-22AD-4466-BE4F-861199D71152}" srcOrd="1" destOrd="0" presId="urn:microsoft.com/office/officeart/2005/8/layout/target3"/>
    <dgm:cxn modelId="{EF87F83C-9806-495F-83A5-5FBC04E3CE07}" srcId="{2BC0EF83-9CB1-44D1-AC50-AF461DE8E940}" destId="{642399E4-B075-4E53-8D49-1B57F0C7EE5C}" srcOrd="1" destOrd="0" parTransId="{BD10CFE2-ACDC-4FDE-A9DB-78CE98C3E234}" sibTransId="{87AAA862-7294-4403-B08C-AD53632BAE7B}"/>
    <dgm:cxn modelId="{E4889A3D-ED75-46DB-A5CE-EB981A4D73E1}" type="presOf" srcId="{85468D80-1BB7-4577-AA23-F092184354B7}" destId="{71EF91A5-18F1-4AE7-B3DD-0B5E84D73510}" srcOrd="1" destOrd="0" presId="urn:microsoft.com/office/officeart/2005/8/layout/target3"/>
    <dgm:cxn modelId="{6030D16A-9C95-493D-AAC8-18DA6436921C}" type="presOf" srcId="{2BC0EF83-9CB1-44D1-AC50-AF461DE8E940}" destId="{8D46D7D5-DC04-443C-9B1D-4B82B2B6DDAB}" srcOrd="0" destOrd="0" presId="urn:microsoft.com/office/officeart/2005/8/layout/target3"/>
    <dgm:cxn modelId="{6AD5BC4B-C23B-48A7-AEDE-57183CD780B5}" type="presOf" srcId="{140B8E19-D375-4E6F-9F19-AA17EF85CDB3}" destId="{8EF73B98-2505-4C55-9270-8C875E5CE83A}" srcOrd="1" destOrd="0" presId="urn:microsoft.com/office/officeart/2005/8/layout/target3"/>
    <dgm:cxn modelId="{D0F64D50-1E12-4A47-9015-33108D0B9148}" srcId="{2BC0EF83-9CB1-44D1-AC50-AF461DE8E940}" destId="{85468D80-1BB7-4577-AA23-F092184354B7}" srcOrd="2" destOrd="0" parTransId="{FC053118-6FDE-49E2-BC70-35BCC1618983}" sibTransId="{3FE25F09-495F-4468-AEFF-D689B6537449}"/>
    <dgm:cxn modelId="{0095BF72-A726-434D-9B73-79436445C723}" type="presOf" srcId="{642399E4-B075-4E53-8D49-1B57F0C7EE5C}" destId="{C777B7A5-503D-46F9-9C71-AC0314B0CD2A}" srcOrd="0" destOrd="0" presId="urn:microsoft.com/office/officeart/2005/8/layout/target3"/>
    <dgm:cxn modelId="{D4290B74-B885-4DC9-B9E5-6FE5E3D9DC71}" type="presOf" srcId="{140B8E19-D375-4E6F-9F19-AA17EF85CDB3}" destId="{494B2656-59AA-4FF2-801B-0D9887E0B100}" srcOrd="0" destOrd="0" presId="urn:microsoft.com/office/officeart/2005/8/layout/target3"/>
    <dgm:cxn modelId="{C3B7FA77-CBEA-4F72-8BED-A7FC4CD2B0F6}" type="presOf" srcId="{642399E4-B075-4E53-8D49-1B57F0C7EE5C}" destId="{475C0DC1-F062-4871-8D77-6CD7D0B0C0D9}" srcOrd="1" destOrd="0" presId="urn:microsoft.com/office/officeart/2005/8/layout/target3"/>
    <dgm:cxn modelId="{3374A481-9ACC-4E18-A3D3-2BD60A1400B7}" type="presOf" srcId="{514666E5-5B43-457E-807E-C81348C25F32}" destId="{CB87DFC2-CB95-4A96-80AE-92820DACB6B4}" srcOrd="1" destOrd="0" presId="urn:microsoft.com/office/officeart/2005/8/layout/target3"/>
    <dgm:cxn modelId="{4F38DE82-DEAF-4629-A4E7-E41DE2CC5E8E}" srcId="{2BC0EF83-9CB1-44D1-AC50-AF461DE8E940}" destId="{514666E5-5B43-457E-807E-C81348C25F32}" srcOrd="3" destOrd="0" parTransId="{A45D3733-13BB-453F-9AF9-EB68EE80BC8F}" sibTransId="{D9BA6343-1B53-4482-84EB-C55BF16AC57A}"/>
    <dgm:cxn modelId="{B0C4EC87-8468-4043-87D8-742589F59EDF}" type="presOf" srcId="{514666E5-5B43-457E-807E-C81348C25F32}" destId="{C3BC19AA-0DB9-4BA2-8A51-FEED0D407666}" srcOrd="0" destOrd="0" presId="urn:microsoft.com/office/officeart/2005/8/layout/target3"/>
    <dgm:cxn modelId="{12ED3FC0-E359-4119-BC67-50D361E144D5}" srcId="{2BC0EF83-9CB1-44D1-AC50-AF461DE8E940}" destId="{140B8E19-D375-4E6F-9F19-AA17EF85CDB3}" srcOrd="0" destOrd="0" parTransId="{4A4C3A8D-42C9-404F-8FB4-6675D0942E9F}" sibTransId="{E4D8EF9A-1F60-4A9A-A5AC-47EB037DAC7F}"/>
    <dgm:cxn modelId="{268502CD-2C09-461C-B2A2-99D57F9DB509}" srcId="{2BC0EF83-9CB1-44D1-AC50-AF461DE8E940}" destId="{70A7E994-4FF8-4B49-AAD7-5260D99144A8}" srcOrd="4" destOrd="0" parTransId="{C780AE1D-C3D2-487E-8D5C-83953383C4EA}" sibTransId="{EE7D90FA-87CA-4B28-9E75-71D04A0F2AFF}"/>
    <dgm:cxn modelId="{924ACCEB-9A22-454F-8FDB-EEEA241BE77B}" type="presOf" srcId="{85468D80-1BB7-4577-AA23-F092184354B7}" destId="{CF0C3BFA-BB94-45C2-A5B1-C19C4AA88185}" srcOrd="0" destOrd="0" presId="urn:microsoft.com/office/officeart/2005/8/layout/target3"/>
    <dgm:cxn modelId="{AEA5B8F6-6FCD-4D89-B981-A5A5DA0668DC}" type="presOf" srcId="{70A7E994-4FF8-4B49-AAD7-5260D99144A8}" destId="{57CA189C-FC7A-41A6-9016-C8C5742AF8EF}" srcOrd="0" destOrd="0" presId="urn:microsoft.com/office/officeart/2005/8/layout/target3"/>
    <dgm:cxn modelId="{7AB04E28-F640-4A19-BA1C-935DAB281426}" type="presParOf" srcId="{8D46D7D5-DC04-443C-9B1D-4B82B2B6DDAB}" destId="{487276D5-A44D-410F-A513-9048AC5C5803}" srcOrd="0" destOrd="0" presId="urn:microsoft.com/office/officeart/2005/8/layout/target3"/>
    <dgm:cxn modelId="{F38BE26B-F98C-49B6-B173-C8FA62018E90}" type="presParOf" srcId="{8D46D7D5-DC04-443C-9B1D-4B82B2B6DDAB}" destId="{814C58AF-5370-4319-8C3F-43C89E963AF5}" srcOrd="1" destOrd="0" presId="urn:microsoft.com/office/officeart/2005/8/layout/target3"/>
    <dgm:cxn modelId="{407CB359-C4E9-4EEF-8E9E-9AC5FF573B2D}" type="presParOf" srcId="{8D46D7D5-DC04-443C-9B1D-4B82B2B6DDAB}" destId="{494B2656-59AA-4FF2-801B-0D9887E0B100}" srcOrd="2" destOrd="0" presId="urn:microsoft.com/office/officeart/2005/8/layout/target3"/>
    <dgm:cxn modelId="{1CFD1F97-2D05-45D9-B612-C3EBD5FC7FC7}" type="presParOf" srcId="{8D46D7D5-DC04-443C-9B1D-4B82B2B6DDAB}" destId="{F5C3BC60-A38C-4A76-973D-B1E1DB4C9A9C}" srcOrd="3" destOrd="0" presId="urn:microsoft.com/office/officeart/2005/8/layout/target3"/>
    <dgm:cxn modelId="{AA211905-3C80-470D-8280-C11114AEB60F}" type="presParOf" srcId="{8D46D7D5-DC04-443C-9B1D-4B82B2B6DDAB}" destId="{E1ACAB15-08E1-433C-AF01-408324171764}" srcOrd="4" destOrd="0" presId="urn:microsoft.com/office/officeart/2005/8/layout/target3"/>
    <dgm:cxn modelId="{536EED32-99C3-41BA-90D8-DF1E4413687E}" type="presParOf" srcId="{8D46D7D5-DC04-443C-9B1D-4B82B2B6DDAB}" destId="{C777B7A5-503D-46F9-9C71-AC0314B0CD2A}" srcOrd="5" destOrd="0" presId="urn:microsoft.com/office/officeart/2005/8/layout/target3"/>
    <dgm:cxn modelId="{7AD422D6-58CF-45E6-9658-0CC04B303FC7}" type="presParOf" srcId="{8D46D7D5-DC04-443C-9B1D-4B82B2B6DDAB}" destId="{0FACCFA1-20DB-4385-91ED-2CB6D31087DB}" srcOrd="6" destOrd="0" presId="urn:microsoft.com/office/officeart/2005/8/layout/target3"/>
    <dgm:cxn modelId="{22A932EE-00B0-41E5-85C0-8D8533538DB3}" type="presParOf" srcId="{8D46D7D5-DC04-443C-9B1D-4B82B2B6DDAB}" destId="{A2989D57-C94E-4A43-808D-AA808D132A0D}" srcOrd="7" destOrd="0" presId="urn:microsoft.com/office/officeart/2005/8/layout/target3"/>
    <dgm:cxn modelId="{BC72A381-C6FC-4359-B351-AF6D8001999C}" type="presParOf" srcId="{8D46D7D5-DC04-443C-9B1D-4B82B2B6DDAB}" destId="{CF0C3BFA-BB94-45C2-A5B1-C19C4AA88185}" srcOrd="8" destOrd="0" presId="urn:microsoft.com/office/officeart/2005/8/layout/target3"/>
    <dgm:cxn modelId="{2F3CFAFD-25B7-4D39-A0FA-503ABFDA41F1}" type="presParOf" srcId="{8D46D7D5-DC04-443C-9B1D-4B82B2B6DDAB}" destId="{AA26135B-5381-408C-9508-420E2F22E9B2}" srcOrd="9" destOrd="0" presId="urn:microsoft.com/office/officeart/2005/8/layout/target3"/>
    <dgm:cxn modelId="{55D94733-BEE3-4586-976D-B0D00145A8CC}" type="presParOf" srcId="{8D46D7D5-DC04-443C-9B1D-4B82B2B6DDAB}" destId="{8A8222F5-C538-45F8-BA91-2B1728D882B5}" srcOrd="10" destOrd="0" presId="urn:microsoft.com/office/officeart/2005/8/layout/target3"/>
    <dgm:cxn modelId="{9059FE5D-C47C-436F-9F93-7CDC86B2FA4E}" type="presParOf" srcId="{8D46D7D5-DC04-443C-9B1D-4B82B2B6DDAB}" destId="{C3BC19AA-0DB9-4BA2-8A51-FEED0D407666}" srcOrd="11" destOrd="0" presId="urn:microsoft.com/office/officeart/2005/8/layout/target3"/>
    <dgm:cxn modelId="{531B7452-A3D0-41CA-BCDF-080AA460B697}" type="presParOf" srcId="{8D46D7D5-DC04-443C-9B1D-4B82B2B6DDAB}" destId="{434415D8-528B-4E4A-A3AF-ABCF39C282B4}" srcOrd="12" destOrd="0" presId="urn:microsoft.com/office/officeart/2005/8/layout/target3"/>
    <dgm:cxn modelId="{90C17121-C755-45A8-8A2D-D45281F7CF31}" type="presParOf" srcId="{8D46D7D5-DC04-443C-9B1D-4B82B2B6DDAB}" destId="{2D3AA436-DEFB-4769-B28A-B7E649541B5C}" srcOrd="13" destOrd="0" presId="urn:microsoft.com/office/officeart/2005/8/layout/target3"/>
    <dgm:cxn modelId="{0B9DC1B3-8911-4E2C-A9B0-EB0B7E53F1FE}" type="presParOf" srcId="{8D46D7D5-DC04-443C-9B1D-4B82B2B6DDAB}" destId="{57CA189C-FC7A-41A6-9016-C8C5742AF8EF}" srcOrd="14" destOrd="0" presId="urn:microsoft.com/office/officeart/2005/8/layout/target3"/>
    <dgm:cxn modelId="{45E402BE-26BB-4BE3-819C-F44C15EBDF9A}" type="presParOf" srcId="{8D46D7D5-DC04-443C-9B1D-4B82B2B6DDAB}" destId="{8EF73B98-2505-4C55-9270-8C875E5CE83A}" srcOrd="15" destOrd="0" presId="urn:microsoft.com/office/officeart/2005/8/layout/target3"/>
    <dgm:cxn modelId="{70932CF5-BD4A-4A74-8FA1-D9F30564F4A9}" type="presParOf" srcId="{8D46D7D5-DC04-443C-9B1D-4B82B2B6DDAB}" destId="{475C0DC1-F062-4871-8D77-6CD7D0B0C0D9}" srcOrd="16" destOrd="0" presId="urn:microsoft.com/office/officeart/2005/8/layout/target3"/>
    <dgm:cxn modelId="{7326777E-466B-4559-89C9-2A6978243CAD}" type="presParOf" srcId="{8D46D7D5-DC04-443C-9B1D-4B82B2B6DDAB}" destId="{71EF91A5-18F1-4AE7-B3DD-0B5E84D73510}" srcOrd="17" destOrd="0" presId="urn:microsoft.com/office/officeart/2005/8/layout/target3"/>
    <dgm:cxn modelId="{FF690E55-2CE7-46DF-85C5-4C219C3292B2}" type="presParOf" srcId="{8D46D7D5-DC04-443C-9B1D-4B82B2B6DDAB}" destId="{CB87DFC2-CB95-4A96-80AE-92820DACB6B4}" srcOrd="18" destOrd="0" presId="urn:microsoft.com/office/officeart/2005/8/layout/target3"/>
    <dgm:cxn modelId="{41173392-6D78-41E8-98BA-BC19B3E69F96}" type="presParOf" srcId="{8D46D7D5-DC04-443C-9B1D-4B82B2B6DDAB}" destId="{50614D5E-22AD-4466-BE4F-861199D71152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83DD2-6474-45B4-99B7-CD1F6DCA76AC}">
      <dsp:nvSpPr>
        <dsp:cNvPr id="0" name=""/>
        <dsp:cNvSpPr/>
      </dsp:nvSpPr>
      <dsp:spPr>
        <a:xfrm>
          <a:off x="384953" y="343701"/>
          <a:ext cx="3163758" cy="3163758"/>
        </a:xfrm>
        <a:prstGeom prst="pie">
          <a:avLst>
            <a:gd name="adj1" fmla="val 16200000"/>
            <a:gd name="adj2" fmla="val 1800000"/>
          </a:avLst>
        </a:prstGeom>
        <a:solidFill>
          <a:srgbClr val="002060"/>
        </a:solidFill>
        <a:ln w="12700" cap="sq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Anaheim</a:t>
          </a:r>
        </a:p>
      </dsp:txBody>
      <dsp:txXfrm>
        <a:off x="2105058" y="927490"/>
        <a:ext cx="1073418" cy="1054586"/>
      </dsp:txXfrm>
    </dsp:sp>
    <dsp:sp modelId="{A17A0757-3709-49A6-8C12-96E5A932CC6F}">
      <dsp:nvSpPr>
        <dsp:cNvPr id="0" name=""/>
        <dsp:cNvSpPr/>
      </dsp:nvSpPr>
      <dsp:spPr>
        <a:xfrm>
          <a:off x="372242" y="348390"/>
          <a:ext cx="3163758" cy="3163758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lumMod val="75000"/>
            <a:lumOff val="25000"/>
          </a:schemeClr>
        </a:solidFill>
        <a:ln w="12700" cap="sq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Tulsa</a:t>
          </a:r>
        </a:p>
      </dsp:txBody>
      <dsp:txXfrm>
        <a:off x="1238509" y="2344570"/>
        <a:ext cx="1431224" cy="979258"/>
      </dsp:txXfrm>
    </dsp:sp>
    <dsp:sp modelId="{33A4F185-89B7-4CDF-828D-DD4B31C02A02}">
      <dsp:nvSpPr>
        <dsp:cNvPr id="0" name=""/>
        <dsp:cNvSpPr/>
      </dsp:nvSpPr>
      <dsp:spPr>
        <a:xfrm>
          <a:off x="372970" y="357027"/>
          <a:ext cx="3163758" cy="3163758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lumMod val="25000"/>
            <a:lumOff val="75000"/>
          </a:schemeClr>
        </a:solidFill>
        <a:ln w="28575" cap="sq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Philadelphia</a:t>
          </a:r>
        </a:p>
      </dsp:txBody>
      <dsp:txXfrm>
        <a:off x="711944" y="978479"/>
        <a:ext cx="1073418" cy="1054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276D5-A44D-410F-A513-9048AC5C5803}">
      <dsp:nvSpPr>
        <dsp:cNvPr id="0" name=""/>
        <dsp:cNvSpPr/>
      </dsp:nvSpPr>
      <dsp:spPr>
        <a:xfrm>
          <a:off x="0" y="487679"/>
          <a:ext cx="3977640" cy="3977640"/>
        </a:xfrm>
        <a:prstGeom prst="pie">
          <a:avLst>
            <a:gd name="adj1" fmla="val 5400000"/>
            <a:gd name="adj2" fmla="val 1620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4B2656-59AA-4FF2-801B-0D9887E0B100}">
      <dsp:nvSpPr>
        <dsp:cNvPr id="0" name=""/>
        <dsp:cNvSpPr/>
      </dsp:nvSpPr>
      <dsp:spPr>
        <a:xfrm>
          <a:off x="1988820" y="487680"/>
          <a:ext cx="4640580" cy="39776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ELECTRICAL/POWER</a:t>
          </a:r>
        </a:p>
      </dsp:txBody>
      <dsp:txXfrm>
        <a:off x="1988820" y="487680"/>
        <a:ext cx="4640580" cy="636422"/>
      </dsp:txXfrm>
    </dsp:sp>
    <dsp:sp modelId="{E1ACAB15-08E1-433C-AF01-408324171764}">
      <dsp:nvSpPr>
        <dsp:cNvPr id="0" name=""/>
        <dsp:cNvSpPr/>
      </dsp:nvSpPr>
      <dsp:spPr>
        <a:xfrm>
          <a:off x="417652" y="1124102"/>
          <a:ext cx="3142335" cy="3142335"/>
        </a:xfrm>
        <a:prstGeom prst="pie">
          <a:avLst>
            <a:gd name="adj1" fmla="val 5400000"/>
            <a:gd name="adj2" fmla="val 1620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77B7A5-503D-46F9-9C71-AC0314B0CD2A}">
      <dsp:nvSpPr>
        <dsp:cNvPr id="0" name=""/>
        <dsp:cNvSpPr/>
      </dsp:nvSpPr>
      <dsp:spPr>
        <a:xfrm>
          <a:off x="1988820" y="1124102"/>
          <a:ext cx="4640580" cy="31423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MECHANICAL/THERMAL</a:t>
          </a:r>
        </a:p>
      </dsp:txBody>
      <dsp:txXfrm>
        <a:off x="1988820" y="1124102"/>
        <a:ext cx="4640580" cy="636422"/>
      </dsp:txXfrm>
    </dsp:sp>
    <dsp:sp modelId="{A2989D57-C94E-4A43-808D-AA808D132A0D}">
      <dsp:nvSpPr>
        <dsp:cNvPr id="0" name=""/>
        <dsp:cNvSpPr/>
      </dsp:nvSpPr>
      <dsp:spPr>
        <a:xfrm>
          <a:off x="835304" y="1760524"/>
          <a:ext cx="2307031" cy="2307031"/>
        </a:xfrm>
        <a:prstGeom prst="pie">
          <a:avLst>
            <a:gd name="adj1" fmla="val 5400000"/>
            <a:gd name="adj2" fmla="val 1620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0C3BFA-BB94-45C2-A5B1-C19C4AA88185}">
      <dsp:nvSpPr>
        <dsp:cNvPr id="0" name=""/>
        <dsp:cNvSpPr/>
      </dsp:nvSpPr>
      <dsp:spPr>
        <a:xfrm>
          <a:off x="1988820" y="1760524"/>
          <a:ext cx="4640580" cy="2307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SOFTWARE/CONTROLS</a:t>
          </a:r>
        </a:p>
      </dsp:txBody>
      <dsp:txXfrm>
        <a:off x="1988820" y="1760524"/>
        <a:ext cx="4640580" cy="636422"/>
      </dsp:txXfrm>
    </dsp:sp>
    <dsp:sp modelId="{8A8222F5-C538-45F8-BA91-2B1728D882B5}">
      <dsp:nvSpPr>
        <dsp:cNvPr id="0" name=""/>
        <dsp:cNvSpPr/>
      </dsp:nvSpPr>
      <dsp:spPr>
        <a:xfrm>
          <a:off x="1252956" y="2396947"/>
          <a:ext cx="1471726" cy="1471726"/>
        </a:xfrm>
        <a:prstGeom prst="pie">
          <a:avLst>
            <a:gd name="adj1" fmla="val 5400000"/>
            <a:gd name="adj2" fmla="val 1620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BC19AA-0DB9-4BA2-8A51-FEED0D407666}">
      <dsp:nvSpPr>
        <dsp:cNvPr id="0" name=""/>
        <dsp:cNvSpPr/>
      </dsp:nvSpPr>
      <dsp:spPr>
        <a:xfrm>
          <a:off x="1988820" y="2396947"/>
          <a:ext cx="4640580" cy="14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DIGITAL/ANALOG/PCB</a:t>
          </a:r>
        </a:p>
      </dsp:txBody>
      <dsp:txXfrm>
        <a:off x="1988820" y="2396947"/>
        <a:ext cx="4640580" cy="636422"/>
      </dsp:txXfrm>
    </dsp:sp>
    <dsp:sp modelId="{2D3AA436-DEFB-4769-B28A-B7E649541B5C}">
      <dsp:nvSpPr>
        <dsp:cNvPr id="0" name=""/>
        <dsp:cNvSpPr/>
      </dsp:nvSpPr>
      <dsp:spPr>
        <a:xfrm>
          <a:off x="1670608" y="3033369"/>
          <a:ext cx="636422" cy="636422"/>
        </a:xfrm>
        <a:prstGeom prst="pie">
          <a:avLst>
            <a:gd name="adj1" fmla="val 5400000"/>
            <a:gd name="adj2" fmla="val 1620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A189C-FC7A-41A6-9016-C8C5742AF8EF}">
      <dsp:nvSpPr>
        <dsp:cNvPr id="0" name=""/>
        <dsp:cNvSpPr/>
      </dsp:nvSpPr>
      <dsp:spPr>
        <a:xfrm>
          <a:off x="1988820" y="3033369"/>
          <a:ext cx="4640580" cy="6364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SYSTEMS</a:t>
          </a:r>
        </a:p>
      </dsp:txBody>
      <dsp:txXfrm>
        <a:off x="1988820" y="3033369"/>
        <a:ext cx="4640580" cy="636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CDB47D-8CCE-0349-960C-2E5541681F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D9996-CA2E-DD41-9438-070CF141BF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ED06A4-8F7B-974B-B734-1ED967E82B3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48946-3C43-CE4A-AB16-5A87BDD672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3EDB7-B7F9-144D-AC2B-EEAD2893B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9D64864-0E8C-3347-AF7C-F8EB0B32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9E9AA5-4EBA-7C43-A74A-42DA5466B4F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C4566B-DD89-4947-8F18-46DAFD059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1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74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14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71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29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7562D5-3D5C-4371-984A-2A85FB509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0661" y="0"/>
            <a:ext cx="4882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6836" y="1415097"/>
            <a:ext cx="4135582" cy="1122994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100" u="none" cap="all" spc="0" baseline="0">
                <a:uFill>
                  <a:solidFill>
                    <a:schemeClr val="tx2"/>
                  </a:solidFill>
                </a:uFill>
              </a:defRPr>
            </a:lvl1pPr>
          </a:lstStyle>
          <a:p>
            <a:r>
              <a:rPr lang="en-US" spc="-40" dirty="0"/>
              <a:t>PRESENTATION TITLE IS ARIAL BOLD 21PT, ALL CAPS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6836" y="2540837"/>
            <a:ext cx="4135580" cy="54863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0" indent="0" algn="l">
              <a:spcBef>
                <a:spcPts val="0"/>
              </a:spcBef>
              <a:buNone/>
              <a:defRPr sz="1600"/>
            </a:lvl2pPr>
            <a:lvl3pPr marL="0" indent="0" algn="l">
              <a:spcBef>
                <a:spcPts val="0"/>
              </a:spcBef>
              <a:buNone/>
              <a:defRPr sz="1600"/>
            </a:lvl3pPr>
            <a:lvl4pPr marL="0" indent="0" algn="l">
              <a:spcBef>
                <a:spcPts val="0"/>
              </a:spcBef>
              <a:buNone/>
              <a:defRPr sz="1600"/>
            </a:lvl4pPr>
            <a:lvl5pPr marL="0" indent="0" algn="l">
              <a:spcBef>
                <a:spcPts val="0"/>
              </a:spcBef>
              <a:buNone/>
              <a:defRPr sz="1600"/>
            </a:lvl5pPr>
            <a:lvl6pPr marL="0" indent="0" algn="l">
              <a:spcBef>
                <a:spcPts val="0"/>
              </a:spcBef>
              <a:buNone/>
              <a:defRPr sz="1600"/>
            </a:lvl6pPr>
            <a:lvl7pPr marL="0" indent="0" algn="l">
              <a:spcBef>
                <a:spcPts val="0"/>
              </a:spcBef>
              <a:buNone/>
              <a:defRPr sz="1600"/>
            </a:lvl7pPr>
            <a:lvl8pPr marL="0" indent="0" algn="l">
              <a:spcBef>
                <a:spcPts val="0"/>
              </a:spcBef>
              <a:buNone/>
              <a:defRPr sz="1600"/>
            </a:lvl8pPr>
            <a:lvl9pPr marL="0" indent="0" algn="l">
              <a:spcBef>
                <a:spcPts val="0"/>
              </a:spcBef>
              <a:buNone/>
              <a:defRPr sz="1600"/>
            </a:lvl9pPr>
          </a:lstStyle>
          <a:p>
            <a:r>
              <a:rPr lang="en-US" dirty="0"/>
              <a:t>Optional presentation subtitle is Arial Regular 14pt,</a:t>
            </a:r>
            <a:br>
              <a:rPr lang="en-US" dirty="0"/>
            </a:br>
            <a:r>
              <a:rPr lang="en-US" dirty="0"/>
              <a:t>sentence case, two lines max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B78CC0-912E-DF47-B0F7-EA50C61D86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6836" y="4187552"/>
            <a:ext cx="1600201" cy="20413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b="0"/>
            </a:lvl1pPr>
            <a:lvl2pPr marL="0" indent="0">
              <a:spcBef>
                <a:spcPts val="0"/>
              </a:spcBef>
              <a:buFontTx/>
              <a:buNone/>
              <a:defRPr sz="1200" b="1"/>
            </a:lvl2pPr>
            <a:lvl3pPr marL="0" indent="0">
              <a:spcBef>
                <a:spcPts val="0"/>
              </a:spcBef>
              <a:buFontTx/>
              <a:buNone/>
              <a:defRPr sz="1200" b="1"/>
            </a:lvl3pPr>
            <a:lvl4pPr marL="0" indent="0">
              <a:spcBef>
                <a:spcPts val="0"/>
              </a:spcBef>
              <a:buFontTx/>
              <a:buNone/>
              <a:defRPr sz="1200" b="1"/>
            </a:lvl4pPr>
            <a:lvl5pPr marL="0" indent="0">
              <a:spcBef>
                <a:spcPts val="0"/>
              </a:spcBef>
              <a:buFontTx/>
              <a:buNone/>
              <a:defRPr sz="1200" b="1"/>
            </a:lvl5pPr>
            <a:lvl6pPr marL="0" indent="0">
              <a:spcBef>
                <a:spcPts val="0"/>
              </a:spcBef>
              <a:buFontTx/>
              <a:buNone/>
              <a:defRPr sz="1200" b="1"/>
            </a:lvl6pPr>
            <a:lvl7pPr marL="0" indent="0">
              <a:spcBef>
                <a:spcPts val="0"/>
              </a:spcBef>
              <a:buFontTx/>
              <a:buNone/>
              <a:defRPr sz="1200" b="1"/>
            </a:lvl7pPr>
            <a:lvl8pPr marL="0" indent="0">
              <a:spcBef>
                <a:spcPts val="0"/>
              </a:spcBef>
              <a:buFontTx/>
              <a:buNone/>
              <a:defRPr sz="1200" b="1"/>
            </a:lvl8pPr>
            <a:lvl9pPr marL="0" indent="0">
              <a:spcBef>
                <a:spcPts val="0"/>
              </a:spcBef>
              <a:buFontTx/>
              <a:buNone/>
              <a:defRPr sz="1200" b="1"/>
            </a:lvl9pPr>
          </a:lstStyle>
          <a:p>
            <a:pPr lvl="0"/>
            <a:r>
              <a:rPr lang="en-US" dirty="0"/>
              <a:t>[Month 00, 0000]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ABA091C-0833-1E47-B8DB-6AC39E7E3B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6836" y="3610150"/>
            <a:ext cx="4135581" cy="407804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buFontTx/>
              <a:buNone/>
              <a:defRPr sz="1200" b="1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r>
              <a:rPr lang="en-US" b="1" cap="all" dirty="0"/>
              <a:t>PRESENTER NAME [BOLD, ALL CAPS]</a:t>
            </a:r>
            <a:r>
              <a:rPr lang="en-US" dirty="0"/>
              <a:t> | Presenter Title</a:t>
            </a:r>
          </a:p>
          <a:p>
            <a:r>
              <a:rPr lang="en-US" b="1" cap="all" dirty="0"/>
              <a:t>PRESENTER NAME [BOLD, ALL CAPS]</a:t>
            </a:r>
            <a:r>
              <a:rPr lang="en-US" dirty="0"/>
              <a:t> | Presenter Title</a:t>
            </a: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C6A6CDF-6EA9-491B-B93B-DD86B128E1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36" y="436425"/>
            <a:ext cx="2140840" cy="609815"/>
          </a:xfrm>
          <a:prstGeom prst="rect">
            <a:avLst/>
          </a:prstGeom>
        </p:spPr>
      </p:pic>
      <p:cxnSp>
        <p:nvCxnSpPr>
          <p:cNvPr id="13" name="Line">
            <a:extLst>
              <a:ext uri="{FF2B5EF4-FFF2-40B4-BE49-F238E27FC236}">
                <a16:creationId xmlns:a16="http://schemas.microsoft.com/office/drawing/2014/main" id="{17C8279F-8D2D-4197-8CFD-BF2419A7C832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319688"/>
            <a:ext cx="4135582" cy="0"/>
          </a:xfrm>
          <a:prstGeom prst="line">
            <a:avLst/>
          </a:prstGeom>
          <a:ln w="3175" cap="sq">
            <a:solidFill>
              <a:srgbClr val="17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585B943-DFE9-4F39-8852-ACFEACBE4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6836" y="6360019"/>
            <a:ext cx="4135581" cy="123111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buFontTx/>
              <a:buNone/>
              <a:defRPr sz="800" b="0"/>
            </a:lvl1pPr>
            <a:lvl2pPr marL="0" indent="0">
              <a:spcBef>
                <a:spcPts val="0"/>
              </a:spcBef>
              <a:buFontTx/>
              <a:buNone/>
              <a:defRPr sz="1200"/>
            </a:lvl2pPr>
            <a:lvl3pPr marL="0" indent="0">
              <a:spcBef>
                <a:spcPts val="0"/>
              </a:spcBef>
              <a:buFontTx/>
              <a:buNone/>
              <a:defRPr sz="1200"/>
            </a:lvl3pPr>
            <a:lvl4pPr marL="0" indent="0">
              <a:spcBef>
                <a:spcPts val="0"/>
              </a:spcBef>
              <a:buFontTx/>
              <a:buNone/>
              <a:defRPr sz="1200"/>
            </a:lvl4pPr>
            <a:lvl5pPr marL="0" indent="0">
              <a:spcBef>
                <a:spcPts val="0"/>
              </a:spcBef>
              <a:buFontTx/>
              <a:buNone/>
              <a:defRPr sz="1200"/>
            </a:lvl5pPr>
            <a:lvl6pPr marL="0" indent="0">
              <a:spcBef>
                <a:spcPts val="0"/>
              </a:spcBef>
              <a:buFontTx/>
              <a:buNone/>
              <a:defRPr sz="1200"/>
            </a:lvl6pPr>
            <a:lvl7pPr marL="0" indent="0">
              <a:spcBef>
                <a:spcPts val="0"/>
              </a:spcBef>
              <a:buFontTx/>
              <a:buNone/>
              <a:defRPr sz="1200"/>
            </a:lvl7pPr>
            <a:lvl8pPr marL="0" indent="0">
              <a:spcBef>
                <a:spcPts val="0"/>
              </a:spcBef>
              <a:buFontTx/>
              <a:buNone/>
              <a:defRPr sz="1200"/>
            </a:lvl8pPr>
            <a:lvl9pPr marL="0" indent="0">
              <a:spcBef>
                <a:spcPts val="0"/>
              </a:spcBef>
              <a:buFontTx/>
              <a:buNone/>
              <a:defRPr sz="1200"/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800" dirty="0"/>
              <a:t>Use of U.S. DoD</a:t>
            </a:r>
            <a:r>
              <a:rPr lang="en-US" sz="800" baseline="0" dirty="0"/>
              <a:t> visual information does not imply or constitute DoD endorsement.</a:t>
            </a:r>
            <a:endParaRPr lang="en-US" sz="800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D9B0575-E2ED-4B00-B513-B7BAD0B97373}"/>
              </a:ext>
            </a:extLst>
          </p:cNvPr>
          <p:cNvSpPr txBox="1">
            <a:spLocks/>
          </p:cNvSpPr>
          <p:nvPr userDrawn="1"/>
        </p:nvSpPr>
        <p:spPr>
          <a:xfrm>
            <a:off x="4308552" y="5882028"/>
            <a:ext cx="4692148" cy="352528"/>
          </a:xfrm>
          <a:prstGeom prst="rect">
            <a:avLst/>
          </a:prstGeom>
        </p:spPr>
        <p:txBody>
          <a:bodyPr vert="horz" lIns="0" tIns="0" rIns="0" bIns="0" spcCol="2743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dirty="0">
                <a:solidFill>
                  <a:srgbClr val="000000"/>
                </a:solidFill>
              </a:rPr>
              <a:t>This document consists of general capabilities information that is not defined as controlled technical data under ITAR Part 120.10 or EAR Part 772</a:t>
            </a:r>
            <a:r>
              <a:rPr lang="en-US" b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4081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  <p15:guide id="4" orient="horz" pos="3744" userDrawn="1">
          <p15:clr>
            <a:srgbClr val="FBAE40"/>
          </p15:clr>
        </p15:guide>
        <p15:guide id="6" orient="horz" pos="4118" userDrawn="1">
          <p15:clr>
            <a:srgbClr val="FBAE40"/>
          </p15:clr>
        </p15:guide>
        <p15:guide id="8" pos="1440" userDrawn="1">
          <p15:clr>
            <a:srgbClr val="FBAE40"/>
          </p15:clr>
        </p15:guide>
        <p15:guide id="9" pos="2880" userDrawn="1">
          <p15:clr>
            <a:srgbClr val="FBAE40"/>
          </p15:clr>
        </p15:guide>
        <p15:guide id="10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D9F-E126-4A6F-ADD7-89B9A7189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20" name="Nexus">
            <a:extLst>
              <a:ext uri="{FF2B5EF4-FFF2-40B4-BE49-F238E27FC236}">
                <a16:creationId xmlns:a16="http://schemas.microsoft.com/office/drawing/2014/main" id="{E2A6AB09-B698-45DF-9778-EF4068762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 userDrawn="1">
            <p:ph sz="half" idx="2"/>
          </p:nvPr>
        </p:nvSpPr>
        <p:spPr>
          <a:xfrm>
            <a:off x="320675" y="1235073"/>
            <a:ext cx="4114800" cy="2313432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 userDrawn="1">
            <p:ph type="body" idx="1" hasCustomPrompt="1"/>
          </p:nvPr>
        </p:nvSpPr>
        <p:spPr>
          <a:xfrm>
            <a:off x="320675" y="1235074"/>
            <a:ext cx="4114800" cy="369332"/>
          </a:xfrm>
          <a:solidFill>
            <a:srgbClr val="172430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6" name="Content Placeholder 4"/>
          <p:cNvSpPr>
            <a:spLocks noGrp="1"/>
          </p:cNvSpPr>
          <p:nvPr userDrawn="1">
            <p:ph sz="quarter" idx="4"/>
          </p:nvPr>
        </p:nvSpPr>
        <p:spPr>
          <a:xfrm>
            <a:off x="4708525" y="1235073"/>
            <a:ext cx="4114800" cy="2313432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4708525" y="1235074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E1FF32A-E49E-3146-9819-F9875DCE8689}"/>
              </a:ext>
            </a:extLst>
          </p:cNvPr>
          <p:cNvSpPr>
            <a:spLocks noGrp="1"/>
          </p:cNvSpPr>
          <p:nvPr userDrawn="1">
            <p:ph sz="quarter" idx="12"/>
          </p:nvPr>
        </p:nvSpPr>
        <p:spPr>
          <a:xfrm>
            <a:off x="320675" y="3812731"/>
            <a:ext cx="4114800" cy="2313432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1ABB531-5D84-0744-85A0-A23FEB229CB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675" y="3812731"/>
            <a:ext cx="4114800" cy="369332"/>
          </a:xfrm>
          <a:solidFill>
            <a:schemeClr val="accent1"/>
          </a:solidFill>
        </p:spPr>
        <p:txBody>
          <a:bodyPr wrap="square"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CF1356-9E0E-D545-930B-84BF5FC2CB87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4709160" y="3812731"/>
            <a:ext cx="4114800" cy="2313432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353700-7CC2-AB4A-9829-6013F9611ED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709160" y="3812731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8" name="Footnotes">
            <a:extLst>
              <a:ext uri="{FF2B5EF4-FFF2-40B4-BE49-F238E27FC236}">
                <a16:creationId xmlns:a16="http://schemas.microsoft.com/office/drawing/2014/main" id="{4D401919-F5C1-AC41-B76A-F53EA477E45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60C128-5250-405E-A51A-6F0D00018F20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4">
          <p15:clr>
            <a:srgbClr val="FBAE40"/>
          </p15:clr>
        </p15:guide>
        <p15:guide id="2" pos="2966">
          <p15:clr>
            <a:srgbClr val="FBAE40"/>
          </p15:clr>
        </p15:guide>
        <p15:guide id="3" orient="horz" pos="778">
          <p15:clr>
            <a:srgbClr val="FBAE40"/>
          </p15:clr>
        </p15:guide>
        <p15:guide id="6" orient="horz" pos="3859" userDrawn="1">
          <p15:clr>
            <a:srgbClr val="FBAE40"/>
          </p15:clr>
        </p15:guide>
        <p15:guide id="7" pos="202">
          <p15:clr>
            <a:srgbClr val="FBAE40"/>
          </p15:clr>
        </p15:guide>
        <p15:guide id="8" pos="5558">
          <p15:clr>
            <a:srgbClr val="FBAE40"/>
          </p15:clr>
        </p15:guide>
        <p15:guide id="9" orient="horz" pos="202">
          <p15:clr>
            <a:srgbClr val="FBAE40"/>
          </p15:clr>
        </p15:guide>
        <p15:guide id="10" orient="horz" pos="411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D9F-E126-4A6F-ADD7-89B9A7189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21" name="Nexus">
            <a:extLst>
              <a:ext uri="{FF2B5EF4-FFF2-40B4-BE49-F238E27FC236}">
                <a16:creationId xmlns:a16="http://schemas.microsoft.com/office/drawing/2014/main" id="{B2F8FA41-92B7-42AC-A025-18FF6A85AD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D739A8D-8980-8C48-8D0D-7056E255350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20675" y="1235076"/>
            <a:ext cx="8502650" cy="639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 userDrawn="1">
            <p:ph sz="half" idx="2"/>
          </p:nvPr>
        </p:nvSpPr>
        <p:spPr>
          <a:xfrm>
            <a:off x="320675" y="1920240"/>
            <a:ext cx="4114800" cy="1965960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 userDrawn="1">
            <p:ph type="body" idx="1" hasCustomPrompt="1"/>
          </p:nvPr>
        </p:nvSpPr>
        <p:spPr>
          <a:xfrm>
            <a:off x="320675" y="1920240"/>
            <a:ext cx="4114800" cy="369332"/>
          </a:xfrm>
          <a:solidFill>
            <a:srgbClr val="172430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6" name="Content Placeholder 4"/>
          <p:cNvSpPr>
            <a:spLocks noGrp="1"/>
          </p:cNvSpPr>
          <p:nvPr userDrawn="1">
            <p:ph sz="quarter" idx="4"/>
          </p:nvPr>
        </p:nvSpPr>
        <p:spPr>
          <a:xfrm>
            <a:off x="4708525" y="1920240"/>
            <a:ext cx="4114800" cy="1965960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4708525" y="1920240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E1FF32A-E49E-3146-9819-F9875DCE8689}"/>
              </a:ext>
            </a:extLst>
          </p:cNvPr>
          <p:cNvSpPr>
            <a:spLocks noGrp="1"/>
          </p:cNvSpPr>
          <p:nvPr userDrawn="1">
            <p:ph sz="quarter" idx="12"/>
          </p:nvPr>
        </p:nvSpPr>
        <p:spPr>
          <a:xfrm>
            <a:off x="320675" y="4160203"/>
            <a:ext cx="4114800" cy="1965960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1ABB531-5D84-0744-85A0-A23FEB229CB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675" y="4160203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DCF1356-9E0E-D545-930B-84BF5FC2CB87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4709160" y="4160203"/>
            <a:ext cx="4114800" cy="1965960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353700-7CC2-AB4A-9829-6013F9611ED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709160" y="4160203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8" name="Footnotes">
            <a:extLst>
              <a:ext uri="{FF2B5EF4-FFF2-40B4-BE49-F238E27FC236}">
                <a16:creationId xmlns:a16="http://schemas.microsoft.com/office/drawing/2014/main" id="{A6B0B1B4-7B78-3F4F-94A1-7A43C716363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D8A579-5625-4D8B-8630-E7B7CC624751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4">
          <p15:clr>
            <a:srgbClr val="FBAE40"/>
          </p15:clr>
        </p15:guide>
        <p15:guide id="2" pos="2966">
          <p15:clr>
            <a:srgbClr val="FBAE40"/>
          </p15:clr>
        </p15:guide>
        <p15:guide id="3" orient="horz" pos="778">
          <p15:clr>
            <a:srgbClr val="FBAE40"/>
          </p15:clr>
        </p15:guide>
        <p15:guide id="6" orient="horz" pos="3859" userDrawn="1">
          <p15:clr>
            <a:srgbClr val="FBAE40"/>
          </p15:clr>
        </p15:guide>
        <p15:guide id="7" pos="202">
          <p15:clr>
            <a:srgbClr val="FBAE40"/>
          </p15:clr>
        </p15:guide>
        <p15:guide id="8" pos="5558">
          <p15:clr>
            <a:srgbClr val="FBAE40"/>
          </p15:clr>
        </p15:guide>
        <p15:guide id="9" orient="horz" pos="202">
          <p15:clr>
            <a:srgbClr val="FBAE40"/>
          </p15:clr>
        </p15:guide>
        <p15:guide id="10" orient="horz" pos="411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exus">
            <a:extLst>
              <a:ext uri="{FF2B5EF4-FFF2-40B4-BE49-F238E27FC236}">
                <a16:creationId xmlns:a16="http://schemas.microsoft.com/office/drawing/2014/main" id="{33431637-C0D1-4B47-84B3-62F7E91E67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673" y="1235076"/>
            <a:ext cx="5576889" cy="1417320"/>
          </a:xfrm>
        </p:spPr>
        <p:txBody>
          <a:bodyPr anchor="b" anchorCtr="0"/>
          <a:lstStyle>
            <a:lvl1pPr>
              <a:defRPr sz="2800" spc="-20" baseline="0"/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0675" y="2834640"/>
            <a:ext cx="5576888" cy="3291523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173736" indent="-173736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347472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3pPr>
            <a:lvl4pPr marL="512064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4pPr>
            <a:lvl5pPr marL="685800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5pPr>
            <a:lvl6pPr marL="859536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1024128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7pPr>
            <a:lvl8pPr marL="1197864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8pPr>
            <a:lvl9pPr marL="1371600" indent="-173736">
              <a:spcBef>
                <a:spcPts val="3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[Optional section description]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ootnotes">
            <a:extLst>
              <a:ext uri="{FF2B5EF4-FFF2-40B4-BE49-F238E27FC236}">
                <a16:creationId xmlns:a16="http://schemas.microsoft.com/office/drawing/2014/main" id="{4EC069BD-982E-8945-A8C0-52411391D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74" y="6217920"/>
            <a:ext cx="557688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</p:spTree>
    <p:extLst>
      <p:ext uri="{BB962C8B-B14F-4D97-AF65-F5344CB8AC3E}">
        <p14:creationId xmlns:p14="http://schemas.microsoft.com/office/powerpoint/2010/main" val="1670614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02" userDrawn="1">
          <p15:clr>
            <a:srgbClr val="FBAE40"/>
          </p15:clr>
        </p15:guide>
        <p15:guide id="3" orient="horz" pos="3859" userDrawn="1">
          <p15:clr>
            <a:srgbClr val="FBAE40"/>
          </p15:clr>
        </p15:guide>
        <p15:guide id="4" pos="3715" userDrawn="1">
          <p15:clr>
            <a:srgbClr val="FBAE40"/>
          </p15:clr>
        </p15:guide>
        <p15:guide id="5" orient="horz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2" name="Nexus">
            <a:extLst>
              <a:ext uri="{FF2B5EF4-FFF2-40B4-BE49-F238E27FC236}">
                <a16:creationId xmlns:a16="http://schemas.microsoft.com/office/drawing/2014/main" id="{A3770E65-52D4-46F5-A7CB-653372C5E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10" name="Footnotes">
            <a:extLst>
              <a:ext uri="{FF2B5EF4-FFF2-40B4-BE49-F238E27FC236}">
                <a16:creationId xmlns:a16="http://schemas.microsoft.com/office/drawing/2014/main" id="{BABA872A-AD0E-4145-8407-D52542A431B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DF014C0-274A-4558-91F9-5947215EAE2C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7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8" userDrawn="1">
          <p15:clr>
            <a:srgbClr val="FBAE40"/>
          </p15:clr>
        </p15:guide>
        <p15:guide id="3" orient="horz" pos="3859" userDrawn="1">
          <p15:clr>
            <a:srgbClr val="FBAE40"/>
          </p15:clr>
        </p15:guide>
        <p15:guide id="4" pos="202" userDrawn="1">
          <p15:clr>
            <a:srgbClr val="FBAE40"/>
          </p15:clr>
        </p15:guide>
        <p15:guide id="5" pos="5558" userDrawn="1">
          <p15:clr>
            <a:srgbClr val="FBAE40"/>
          </p15:clr>
        </p15:guide>
        <p15:guide id="6" orient="horz" pos="202" userDrawn="1">
          <p15:clr>
            <a:srgbClr val="FBAE40"/>
          </p15:clr>
        </p15:guide>
        <p15:guide id="7" orient="horz" pos="411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notes">
            <a:extLst>
              <a:ext uri="{FF2B5EF4-FFF2-40B4-BE49-F238E27FC236}">
                <a16:creationId xmlns:a16="http://schemas.microsoft.com/office/drawing/2014/main" id="{B7090F6C-19A1-D04B-8FB2-ACE685A2D3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</p:spTree>
    <p:extLst>
      <p:ext uri="{BB962C8B-B14F-4D97-AF65-F5344CB8AC3E}">
        <p14:creationId xmlns:p14="http://schemas.microsoft.com/office/powerpoint/2010/main" val="103132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8" userDrawn="1">
          <p15:clr>
            <a:srgbClr val="FBAE40"/>
          </p15:clr>
        </p15:guide>
        <p15:guide id="3" orient="horz" pos="3859" userDrawn="1">
          <p15:clr>
            <a:srgbClr val="FBAE40"/>
          </p15:clr>
        </p15:guide>
        <p15:guide id="4" pos="202" userDrawn="1">
          <p15:clr>
            <a:srgbClr val="FBAE40"/>
          </p15:clr>
        </p15:guide>
        <p15:guide id="5" pos="5558" userDrawn="1">
          <p15:clr>
            <a:srgbClr val="FBAE40"/>
          </p15:clr>
        </p15:guide>
        <p15:guide id="6" orient="horz" pos="202" userDrawn="1">
          <p15:clr>
            <a:srgbClr val="FBAE40"/>
          </p15:clr>
        </p15:guide>
        <p15:guide id="7" orient="horz" pos="411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E3A975-4E1F-4130-947A-76ECF39D2EF2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2AE9-2CA0-45CA-9FBA-0FDF11700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3" name="Nexus">
            <a:extLst>
              <a:ext uri="{FF2B5EF4-FFF2-40B4-BE49-F238E27FC236}">
                <a16:creationId xmlns:a16="http://schemas.microsoft.com/office/drawing/2014/main" id="{AA031DDC-6E64-42DE-8935-4C481911C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20675" y="1235075"/>
            <a:ext cx="8502650" cy="4891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41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8">
          <p15:clr>
            <a:srgbClr val="FBAE40"/>
          </p15:clr>
        </p15:guide>
        <p15:guide id="3" orient="horz" pos="3859">
          <p15:clr>
            <a:srgbClr val="FBAE40"/>
          </p15:clr>
        </p15:guide>
        <p15:guide id="4" pos="202">
          <p15:clr>
            <a:srgbClr val="FBAE40"/>
          </p15:clr>
        </p15:guide>
        <p15:guide id="5" pos="5558">
          <p15:clr>
            <a:srgbClr val="FBAE40"/>
          </p15:clr>
        </p15:guide>
        <p15:guide id="6" orient="horz" pos="202">
          <p15:clr>
            <a:srgbClr val="FBAE40"/>
          </p15:clr>
        </p15:guide>
        <p15:guide id="7" orient="horz" pos="411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2AE9-2CA0-45CA-9FBA-0FDF11700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5" name="Nexus">
            <a:extLst>
              <a:ext uri="{FF2B5EF4-FFF2-40B4-BE49-F238E27FC236}">
                <a16:creationId xmlns:a16="http://schemas.microsoft.com/office/drawing/2014/main" id="{52204DDE-1CFF-4147-9C4B-3B789029E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20675" y="1235075"/>
            <a:ext cx="8502650" cy="4891087"/>
          </a:xfrm>
        </p:spPr>
        <p:txBody>
          <a:bodyPr numCol="2">
            <a:normAutofit/>
          </a:bodyPr>
          <a:lstStyle>
            <a:lvl1pPr marL="0" indent="0">
              <a:spcBef>
                <a:spcPts val="1200"/>
              </a:spcBef>
              <a:buFontTx/>
              <a:buNone/>
              <a:tabLst>
                <a:tab pos="4113213" algn="r"/>
              </a:tabLst>
              <a:defRPr sz="1600" b="1"/>
            </a:lvl1pPr>
            <a:lvl2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2pPr>
            <a:lvl3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3pPr>
            <a:lvl4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4pPr>
            <a:lvl5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5pPr>
            <a:lvl6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6pPr>
            <a:lvl7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7pPr>
            <a:lvl8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8pPr>
            <a:lvl9pPr marL="0" indent="0">
              <a:spcBef>
                <a:spcPts val="300"/>
              </a:spcBef>
              <a:buFontTx/>
              <a:buNone/>
              <a:tabLst>
                <a:tab pos="4113213" algn="r"/>
              </a:tabLst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notes">
            <a:extLst>
              <a:ext uri="{FF2B5EF4-FFF2-40B4-BE49-F238E27FC236}">
                <a16:creationId xmlns:a16="http://schemas.microsoft.com/office/drawing/2014/main" id="{1B386CFA-E55D-6041-A2A0-FE33351849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B879EB-E186-4B07-BB09-79749E6E5598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3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8">
          <p15:clr>
            <a:srgbClr val="FBAE40"/>
          </p15:clr>
        </p15:guide>
        <p15:guide id="3" orient="horz" pos="3859" userDrawn="1">
          <p15:clr>
            <a:srgbClr val="FBAE40"/>
          </p15:clr>
        </p15:guide>
        <p15:guide id="4" pos="202">
          <p15:clr>
            <a:srgbClr val="FBAE40"/>
          </p15:clr>
        </p15:guide>
        <p15:guide id="5" pos="5558">
          <p15:clr>
            <a:srgbClr val="FBAE40"/>
          </p15:clr>
        </p15:guide>
        <p15:guide id="6" orient="horz" pos="202">
          <p15:clr>
            <a:srgbClr val="FBAE40"/>
          </p15:clr>
        </p15:guide>
        <p15:guide id="7" orient="horz" pos="411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E3A975-4E1F-4130-947A-76ECF39D2EF2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2AE9-2CA0-45CA-9FBA-0FDF11700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3" name="Nexus">
            <a:extLst>
              <a:ext uri="{FF2B5EF4-FFF2-40B4-BE49-F238E27FC236}">
                <a16:creationId xmlns:a16="http://schemas.microsoft.com/office/drawing/2014/main" id="{AA031DDC-6E64-42DE-8935-4C481911C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20675" y="1235075"/>
            <a:ext cx="8502650" cy="4891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s">
            <a:extLst>
              <a:ext uri="{FF2B5EF4-FFF2-40B4-BE49-F238E27FC236}">
                <a16:creationId xmlns:a16="http://schemas.microsoft.com/office/drawing/2014/main" id="{75F4AE38-44E5-1D42-B35C-FA66F7894B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</p:spTree>
    <p:extLst>
      <p:ext uri="{BB962C8B-B14F-4D97-AF65-F5344CB8AC3E}">
        <p14:creationId xmlns:p14="http://schemas.microsoft.com/office/powerpoint/2010/main" val="3546017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8" userDrawn="1">
          <p15:clr>
            <a:srgbClr val="FBAE40"/>
          </p15:clr>
        </p15:guide>
        <p15:guide id="3" orient="horz" pos="3859" userDrawn="1">
          <p15:clr>
            <a:srgbClr val="FBAE40"/>
          </p15:clr>
        </p15:guide>
        <p15:guide id="4" pos="202" userDrawn="1">
          <p15:clr>
            <a:srgbClr val="FBAE40"/>
          </p15:clr>
        </p15:guide>
        <p15:guide id="5" pos="5558" userDrawn="1">
          <p15:clr>
            <a:srgbClr val="FBAE40"/>
          </p15:clr>
        </p15:guide>
        <p15:guide id="6" orient="horz" pos="202" userDrawn="1">
          <p15:clr>
            <a:srgbClr val="FBAE40"/>
          </p15:clr>
        </p15:guide>
        <p15:guide id="7" orient="horz" pos="41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2BE805-8AAF-45CE-BF58-31FF2A718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4" name="Nexus">
            <a:extLst>
              <a:ext uri="{FF2B5EF4-FFF2-40B4-BE49-F238E27FC236}">
                <a16:creationId xmlns:a16="http://schemas.microsoft.com/office/drawing/2014/main" id="{AA22AA78-F789-4154-96DD-A1BF6D3AF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20674" y="1234440"/>
            <a:ext cx="4114800" cy="489172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708525" y="1234440"/>
            <a:ext cx="4114800" cy="489172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notes">
            <a:extLst>
              <a:ext uri="{FF2B5EF4-FFF2-40B4-BE49-F238E27FC236}">
                <a16:creationId xmlns:a16="http://schemas.microsoft.com/office/drawing/2014/main" id="{D6B37056-6377-3D44-A7A5-FAA3E592F2C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DA88AC-864D-4DB8-B790-4226FB5797A5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4" userDrawn="1">
          <p15:clr>
            <a:srgbClr val="FBAE40"/>
          </p15:clr>
        </p15:guide>
        <p15:guide id="2" pos="2966" userDrawn="1">
          <p15:clr>
            <a:srgbClr val="FBAE40"/>
          </p15:clr>
        </p15:guide>
        <p15:guide id="3" orient="horz" pos="778" userDrawn="1">
          <p15:clr>
            <a:srgbClr val="FBAE40"/>
          </p15:clr>
        </p15:guide>
        <p15:guide id="5" orient="horz" pos="3859" userDrawn="1">
          <p15:clr>
            <a:srgbClr val="FBAE40"/>
          </p15:clr>
        </p15:guide>
        <p15:guide id="6" pos="202" userDrawn="1">
          <p15:clr>
            <a:srgbClr val="FBAE40"/>
          </p15:clr>
        </p15:guide>
        <p15:guide id="7" pos="5558" userDrawn="1">
          <p15:clr>
            <a:srgbClr val="FBAE40"/>
          </p15:clr>
        </p15:guide>
        <p15:guide id="8" orient="horz" pos="202" userDrawn="1">
          <p15:clr>
            <a:srgbClr val="FBAE40"/>
          </p15:clr>
        </p15:guide>
        <p15:guide id="9" orient="horz" pos="411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317A-A20E-2F41-9389-6C78A525E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pic>
        <p:nvPicPr>
          <p:cNvPr id="14" name="Nexus">
            <a:extLst>
              <a:ext uri="{FF2B5EF4-FFF2-40B4-BE49-F238E27FC236}">
                <a16:creationId xmlns:a16="http://schemas.microsoft.com/office/drawing/2014/main" id="{8085B9DA-16E4-4C13-AC39-7ED891710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20673" y="1234439"/>
            <a:ext cx="2651760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245907" y="1234439"/>
            <a:ext cx="2651760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A924AD7-11EB-E145-B53D-C9DADD096840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6170613" y="1234439"/>
            <a:ext cx="2651760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s">
            <a:extLst>
              <a:ext uri="{FF2B5EF4-FFF2-40B4-BE49-F238E27FC236}">
                <a16:creationId xmlns:a16="http://schemas.microsoft.com/office/drawing/2014/main" id="{AAC8FB00-FAA0-A648-9F01-BA9E8FBDDF5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41BEF0-109C-4BA2-85D6-CAA18A700256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5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2" userDrawn="1">
          <p15:clr>
            <a:srgbClr val="FBAE40"/>
          </p15:clr>
        </p15:guide>
        <p15:guide id="2" pos="2045" userDrawn="1">
          <p15:clr>
            <a:srgbClr val="FBAE40"/>
          </p15:clr>
        </p15:guide>
        <p15:guide id="3" pos="3888" userDrawn="1">
          <p15:clr>
            <a:srgbClr val="FBAE40"/>
          </p15:clr>
        </p15:guide>
        <p15:guide id="4" pos="3715" userDrawn="1">
          <p15:clr>
            <a:srgbClr val="FBAE40"/>
          </p15:clr>
        </p15:guide>
        <p15:guide id="5" orient="horz" pos="778" userDrawn="1">
          <p15:clr>
            <a:srgbClr val="FBAE40"/>
          </p15:clr>
        </p15:guide>
        <p15:guide id="7" orient="horz" pos="3859" userDrawn="1">
          <p15:clr>
            <a:srgbClr val="FBAE40"/>
          </p15:clr>
        </p15:guide>
        <p15:guide id="8" pos="202" userDrawn="1">
          <p15:clr>
            <a:srgbClr val="FBAE40"/>
          </p15:clr>
        </p15:guide>
        <p15:guide id="9" pos="5558" userDrawn="1">
          <p15:clr>
            <a:srgbClr val="FBAE40"/>
          </p15:clr>
        </p15:guide>
        <p15:guide id="10" orient="horz" pos="202" userDrawn="1">
          <p15:clr>
            <a:srgbClr val="FBAE40"/>
          </p15:clr>
        </p15:guide>
        <p15:guide id="11" orient="horz" pos="411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758353-FE5A-440A-A6DD-54AD2D8EA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2" name="Nexus">
            <a:extLst>
              <a:ext uri="{FF2B5EF4-FFF2-40B4-BE49-F238E27FC236}">
                <a16:creationId xmlns:a16="http://schemas.microsoft.com/office/drawing/2014/main" id="{5B463AA2-5335-4124-85C1-4418F5A7D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1"/>
          <p:cNvSpPr>
            <a:spLocks noGrp="1"/>
          </p:cNvSpPr>
          <p:nvPr userDrawn="1">
            <p:ph sz="half" idx="1"/>
          </p:nvPr>
        </p:nvSpPr>
        <p:spPr>
          <a:xfrm>
            <a:off x="320673" y="1234440"/>
            <a:ext cx="2651760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 userDrawn="1">
            <p:ph sz="half" idx="2"/>
          </p:nvPr>
        </p:nvSpPr>
        <p:spPr>
          <a:xfrm>
            <a:off x="3245906" y="1234440"/>
            <a:ext cx="5577417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notes">
            <a:extLst>
              <a:ext uri="{FF2B5EF4-FFF2-40B4-BE49-F238E27FC236}">
                <a16:creationId xmlns:a16="http://schemas.microsoft.com/office/drawing/2014/main" id="{C29B4469-0E3B-1648-97D9-6CC5A5F150B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154857-D5A5-48C4-9372-EAC95BFAA80C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2">
          <p15:clr>
            <a:srgbClr val="FBAE40"/>
          </p15:clr>
        </p15:guide>
        <p15:guide id="2" pos="2045">
          <p15:clr>
            <a:srgbClr val="FBAE40"/>
          </p15:clr>
        </p15:guide>
        <p15:guide id="5" orient="horz" pos="778">
          <p15:clr>
            <a:srgbClr val="FBAE40"/>
          </p15:clr>
        </p15:guide>
        <p15:guide id="7" orient="horz" pos="3859" userDrawn="1">
          <p15:clr>
            <a:srgbClr val="FBAE40"/>
          </p15:clr>
        </p15:guide>
        <p15:guide id="8" pos="202">
          <p15:clr>
            <a:srgbClr val="FBAE40"/>
          </p15:clr>
        </p15:guide>
        <p15:guide id="9" pos="5558">
          <p15:clr>
            <a:srgbClr val="FBAE40"/>
          </p15:clr>
        </p15:guide>
        <p15:guide id="10" orient="horz" pos="202">
          <p15:clr>
            <a:srgbClr val="FBAE40"/>
          </p15:clr>
        </p15:guide>
        <p15:guide id="11" orient="horz" pos="411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758353-FE5A-440A-A6DD-54AD2D8EA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7" name="Nexus">
            <a:extLst>
              <a:ext uri="{FF2B5EF4-FFF2-40B4-BE49-F238E27FC236}">
                <a16:creationId xmlns:a16="http://schemas.microsoft.com/office/drawing/2014/main" id="{550042BD-5E5D-479A-8C1E-D072A2558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20673" y="1234440"/>
            <a:ext cx="5576890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72200" y="1234440"/>
            <a:ext cx="2651123" cy="489172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notes">
            <a:extLst>
              <a:ext uri="{FF2B5EF4-FFF2-40B4-BE49-F238E27FC236}">
                <a16:creationId xmlns:a16="http://schemas.microsoft.com/office/drawing/2014/main" id="{1F6B1A05-982E-2248-8A4C-D035BD78B28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FDA3077-97A9-4F14-B8C7-55C68D612104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1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88">
          <p15:clr>
            <a:srgbClr val="FBAE40"/>
          </p15:clr>
        </p15:guide>
        <p15:guide id="4" pos="3715">
          <p15:clr>
            <a:srgbClr val="FBAE40"/>
          </p15:clr>
        </p15:guide>
        <p15:guide id="5" orient="horz" pos="778">
          <p15:clr>
            <a:srgbClr val="FBAE40"/>
          </p15:clr>
        </p15:guide>
        <p15:guide id="7" orient="horz" pos="3859" userDrawn="1">
          <p15:clr>
            <a:srgbClr val="FBAE40"/>
          </p15:clr>
        </p15:guide>
        <p15:guide id="8" pos="202">
          <p15:clr>
            <a:srgbClr val="FBAE40"/>
          </p15:clr>
        </p15:guide>
        <p15:guide id="9" pos="5558">
          <p15:clr>
            <a:srgbClr val="FBAE40"/>
          </p15:clr>
        </p15:guide>
        <p15:guide id="10" orient="horz" pos="202">
          <p15:clr>
            <a:srgbClr val="FBAE40"/>
          </p15:clr>
        </p15:guide>
        <p15:guide id="11" orient="horz" pos="411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D9F-E126-4A6F-ADD7-89B9A7189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16" name="Nexus">
            <a:extLst>
              <a:ext uri="{FF2B5EF4-FFF2-40B4-BE49-F238E27FC236}">
                <a16:creationId xmlns:a16="http://schemas.microsoft.com/office/drawing/2014/main" id="{5AE76E74-9F83-47DE-B919-CC5EF4C142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 userDrawn="1">
            <p:ph sz="half" idx="2"/>
          </p:nvPr>
        </p:nvSpPr>
        <p:spPr>
          <a:xfrm>
            <a:off x="320675" y="1235074"/>
            <a:ext cx="4114800" cy="4891089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 userDrawn="1">
            <p:ph type="body" idx="1" hasCustomPrompt="1"/>
          </p:nvPr>
        </p:nvSpPr>
        <p:spPr>
          <a:xfrm>
            <a:off x="320675" y="1235074"/>
            <a:ext cx="4114800" cy="369332"/>
          </a:xfrm>
          <a:solidFill>
            <a:srgbClr val="172430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6" name="Content Placeholder 4"/>
          <p:cNvSpPr>
            <a:spLocks noGrp="1"/>
          </p:cNvSpPr>
          <p:nvPr userDrawn="1">
            <p:ph sz="quarter" idx="4"/>
          </p:nvPr>
        </p:nvSpPr>
        <p:spPr>
          <a:xfrm>
            <a:off x="4708525" y="1235074"/>
            <a:ext cx="4114800" cy="4891089"/>
          </a:xfrm>
          <a:ln w="3175">
            <a:solidFill>
              <a:srgbClr val="172430"/>
            </a:solidFill>
          </a:ln>
        </p:spPr>
        <p:txBody>
          <a:bodyPr lIns="91440" tIns="548640" rIns="91440" bIns="27432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4708525" y="1235074"/>
            <a:ext cx="411480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2" name="Footnotes">
            <a:extLst>
              <a:ext uri="{FF2B5EF4-FFF2-40B4-BE49-F238E27FC236}">
                <a16:creationId xmlns:a16="http://schemas.microsoft.com/office/drawing/2014/main" id="{A04E5A76-A6FD-CA49-8B50-6A5FAC17060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5010A-D6D9-4CB9-BBEB-F577B7E0B133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4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4" userDrawn="1">
          <p15:clr>
            <a:srgbClr val="FBAE40"/>
          </p15:clr>
        </p15:guide>
        <p15:guide id="2" pos="2966" userDrawn="1">
          <p15:clr>
            <a:srgbClr val="FBAE40"/>
          </p15:clr>
        </p15:guide>
        <p15:guide id="3" orient="horz" pos="778" userDrawn="1">
          <p15:clr>
            <a:srgbClr val="FBAE40"/>
          </p15:clr>
        </p15:guide>
        <p15:guide id="6" orient="horz" pos="3859" userDrawn="1">
          <p15:clr>
            <a:srgbClr val="FBAE40"/>
          </p15:clr>
        </p15:guide>
        <p15:guide id="7" pos="202" userDrawn="1">
          <p15:clr>
            <a:srgbClr val="FBAE40"/>
          </p15:clr>
        </p15:guide>
        <p15:guide id="8" pos="5558" userDrawn="1">
          <p15:clr>
            <a:srgbClr val="FBAE40"/>
          </p15:clr>
        </p15:guide>
        <p15:guide id="9" orient="horz" pos="202" userDrawn="1">
          <p15:clr>
            <a:srgbClr val="FBAE40"/>
          </p15:clr>
        </p15:guide>
        <p15:guide id="10" orient="horz" pos="411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D9F-E126-4A6F-ADD7-89B9A7189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pic>
        <p:nvPicPr>
          <p:cNvPr id="21" name="Nexus">
            <a:extLst>
              <a:ext uri="{FF2B5EF4-FFF2-40B4-BE49-F238E27FC236}">
                <a16:creationId xmlns:a16="http://schemas.microsoft.com/office/drawing/2014/main" id="{C0C915EF-AB3B-4D10-99E2-1A730A800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78901" y="288612"/>
            <a:ext cx="640080" cy="6400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 userDrawn="1">
            <p:ph sz="half" idx="2"/>
          </p:nvPr>
        </p:nvSpPr>
        <p:spPr>
          <a:xfrm>
            <a:off x="320675" y="1235074"/>
            <a:ext cx="2651760" cy="4891089"/>
          </a:xfrm>
          <a:ln w="3175">
            <a:solidFill>
              <a:srgbClr val="172430"/>
            </a:solidFill>
          </a:ln>
        </p:spPr>
        <p:txBody>
          <a:bodyPr lIns="91440" tIns="548640" rIns="91440" bIns="9144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 userDrawn="1">
            <p:ph type="body" idx="1" hasCustomPrompt="1"/>
          </p:nvPr>
        </p:nvSpPr>
        <p:spPr>
          <a:xfrm>
            <a:off x="320675" y="1235074"/>
            <a:ext cx="2651760" cy="369332"/>
          </a:xfrm>
          <a:solidFill>
            <a:srgbClr val="172430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6" name="Content Placeholder 4"/>
          <p:cNvSpPr>
            <a:spLocks noGrp="1"/>
          </p:cNvSpPr>
          <p:nvPr userDrawn="1">
            <p:ph sz="quarter" idx="4"/>
          </p:nvPr>
        </p:nvSpPr>
        <p:spPr>
          <a:xfrm>
            <a:off x="3246120" y="1235074"/>
            <a:ext cx="2651760" cy="4891089"/>
          </a:xfrm>
          <a:ln w="3175">
            <a:solidFill>
              <a:srgbClr val="172430"/>
            </a:solidFill>
          </a:ln>
        </p:spPr>
        <p:txBody>
          <a:bodyPr lIns="91440" tIns="548640" rIns="91440" bIns="9144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3246120" y="1235074"/>
            <a:ext cx="265176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53F1D21-3608-5140-B442-7A9F5E456F4C}"/>
              </a:ext>
            </a:extLst>
          </p:cNvPr>
          <p:cNvSpPr>
            <a:spLocks noGrp="1"/>
          </p:cNvSpPr>
          <p:nvPr userDrawn="1">
            <p:ph sz="quarter" idx="12"/>
          </p:nvPr>
        </p:nvSpPr>
        <p:spPr>
          <a:xfrm>
            <a:off x="6172200" y="1235074"/>
            <a:ext cx="2651760" cy="4891089"/>
          </a:xfrm>
          <a:ln w="3175">
            <a:solidFill>
              <a:srgbClr val="172430"/>
            </a:solidFill>
          </a:ln>
        </p:spPr>
        <p:txBody>
          <a:bodyPr lIns="91440" tIns="548640" rIns="91440" bIns="91440"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755AB54-00F7-B449-AF3F-F5E916C8F34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72200" y="1235074"/>
            <a:ext cx="2651760" cy="369332"/>
          </a:xfrm>
          <a:solidFill>
            <a:schemeClr val="accent1"/>
          </a:solidFill>
        </p:spPr>
        <p:txBody>
          <a:bodyPr lIns="91440" tIns="91440" rIns="91440" bIns="91440" anchor="t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1" cap="all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6" name="Footnotes">
            <a:extLst>
              <a:ext uri="{FF2B5EF4-FFF2-40B4-BE49-F238E27FC236}">
                <a16:creationId xmlns:a16="http://schemas.microsoft.com/office/drawing/2014/main" id="{2A4A52FE-A7FE-EA47-ABCE-61876C006C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0674" y="6217920"/>
            <a:ext cx="8502649" cy="228638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700">
                <a:solidFill>
                  <a:schemeClr val="bg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[Footnotes/references if needed]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773748-2822-4155-AFFC-77BAE28CA1A0}"/>
              </a:ext>
            </a:extLst>
          </p:cNvPr>
          <p:cNvSpPr/>
          <p:nvPr userDrawn="1"/>
        </p:nvSpPr>
        <p:spPr>
          <a:xfrm>
            <a:off x="323086" y="829818"/>
            <a:ext cx="8491728" cy="129540"/>
          </a:xfrm>
          <a:custGeom>
            <a:avLst/>
            <a:gdLst>
              <a:gd name="connsiteX0" fmla="*/ 8491728 w 8491728"/>
              <a:gd name="connsiteY0" fmla="*/ 121920 h 128016"/>
              <a:gd name="connsiteX1" fmla="*/ 7888224 w 8491728"/>
              <a:gd name="connsiteY1" fmla="*/ 121920 h 128016"/>
              <a:gd name="connsiteX2" fmla="*/ 7766304 w 8491728"/>
              <a:gd name="connsiteY2" fmla="*/ 0 h 128016"/>
              <a:gd name="connsiteX3" fmla="*/ 7638288 w 8491728"/>
              <a:gd name="connsiteY3" fmla="*/ 128016 h 128016"/>
              <a:gd name="connsiteX4" fmla="*/ 0 w 8491728"/>
              <a:gd name="connsiteY4" fmla="*/ 128016 h 128016"/>
              <a:gd name="connsiteX0" fmla="*/ 8491728 w 8491728"/>
              <a:gd name="connsiteY0" fmla="*/ 12192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  <a:gd name="connsiteX0" fmla="*/ 8491728 w 8491728"/>
              <a:gd name="connsiteY0" fmla="*/ 133350 h 133350"/>
              <a:gd name="connsiteX1" fmla="*/ 7893939 w 8491728"/>
              <a:gd name="connsiteY1" fmla="*/ 129540 h 133350"/>
              <a:gd name="connsiteX2" fmla="*/ 7766304 w 8491728"/>
              <a:gd name="connsiteY2" fmla="*/ 0 h 133350"/>
              <a:gd name="connsiteX3" fmla="*/ 7638288 w 8491728"/>
              <a:gd name="connsiteY3" fmla="*/ 128016 h 133350"/>
              <a:gd name="connsiteX4" fmla="*/ 0 w 8491728"/>
              <a:gd name="connsiteY4" fmla="*/ 128016 h 133350"/>
              <a:gd name="connsiteX0" fmla="*/ 8489823 w 8489823"/>
              <a:gd name="connsiteY0" fmla="*/ 127635 h 129540"/>
              <a:gd name="connsiteX1" fmla="*/ 7893939 w 8489823"/>
              <a:gd name="connsiteY1" fmla="*/ 129540 h 129540"/>
              <a:gd name="connsiteX2" fmla="*/ 7766304 w 8489823"/>
              <a:gd name="connsiteY2" fmla="*/ 0 h 129540"/>
              <a:gd name="connsiteX3" fmla="*/ 7638288 w 8489823"/>
              <a:gd name="connsiteY3" fmla="*/ 128016 h 129540"/>
              <a:gd name="connsiteX4" fmla="*/ 0 w 8489823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31445 h 131445"/>
              <a:gd name="connsiteX1" fmla="*/ 7893939 w 8487918"/>
              <a:gd name="connsiteY1" fmla="*/ 129540 h 131445"/>
              <a:gd name="connsiteX2" fmla="*/ 7766304 w 8487918"/>
              <a:gd name="connsiteY2" fmla="*/ 0 h 131445"/>
              <a:gd name="connsiteX3" fmla="*/ 7638288 w 8487918"/>
              <a:gd name="connsiteY3" fmla="*/ 128016 h 131445"/>
              <a:gd name="connsiteX4" fmla="*/ 0 w 8487918"/>
              <a:gd name="connsiteY4" fmla="*/ 128016 h 131445"/>
              <a:gd name="connsiteX0" fmla="*/ 8487918 w 8487918"/>
              <a:gd name="connsiteY0" fmla="*/ 125730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7918 w 8487918"/>
              <a:gd name="connsiteY0" fmla="*/ 12763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86013 w 8486013"/>
              <a:gd name="connsiteY0" fmla="*/ 127635 h 129540"/>
              <a:gd name="connsiteX1" fmla="*/ 7893939 w 8486013"/>
              <a:gd name="connsiteY1" fmla="*/ 129540 h 129540"/>
              <a:gd name="connsiteX2" fmla="*/ 7766304 w 8486013"/>
              <a:gd name="connsiteY2" fmla="*/ 0 h 129540"/>
              <a:gd name="connsiteX3" fmla="*/ 7638288 w 8486013"/>
              <a:gd name="connsiteY3" fmla="*/ 128016 h 129540"/>
              <a:gd name="connsiteX4" fmla="*/ 0 w 8486013"/>
              <a:gd name="connsiteY4" fmla="*/ 128016 h 129540"/>
              <a:gd name="connsiteX0" fmla="*/ 8493633 w 8493633"/>
              <a:gd name="connsiteY0" fmla="*/ 127635 h 129540"/>
              <a:gd name="connsiteX1" fmla="*/ 7893939 w 8493633"/>
              <a:gd name="connsiteY1" fmla="*/ 129540 h 129540"/>
              <a:gd name="connsiteX2" fmla="*/ 7766304 w 8493633"/>
              <a:gd name="connsiteY2" fmla="*/ 0 h 129540"/>
              <a:gd name="connsiteX3" fmla="*/ 7638288 w 8493633"/>
              <a:gd name="connsiteY3" fmla="*/ 128016 h 129540"/>
              <a:gd name="connsiteX4" fmla="*/ 0 w 8493633"/>
              <a:gd name="connsiteY4" fmla="*/ 128016 h 129540"/>
              <a:gd name="connsiteX0" fmla="*/ 8493633 w 8493633"/>
              <a:gd name="connsiteY0" fmla="*/ 133350 h 133350"/>
              <a:gd name="connsiteX1" fmla="*/ 7893939 w 8493633"/>
              <a:gd name="connsiteY1" fmla="*/ 129540 h 133350"/>
              <a:gd name="connsiteX2" fmla="*/ 7766304 w 8493633"/>
              <a:gd name="connsiteY2" fmla="*/ 0 h 133350"/>
              <a:gd name="connsiteX3" fmla="*/ 7638288 w 8493633"/>
              <a:gd name="connsiteY3" fmla="*/ 128016 h 133350"/>
              <a:gd name="connsiteX4" fmla="*/ 0 w 8493633"/>
              <a:gd name="connsiteY4" fmla="*/ 128016 h 133350"/>
              <a:gd name="connsiteX0" fmla="*/ 8487918 w 8487918"/>
              <a:gd name="connsiteY0" fmla="*/ 93345 h 129540"/>
              <a:gd name="connsiteX1" fmla="*/ 7893939 w 8487918"/>
              <a:gd name="connsiteY1" fmla="*/ 129540 h 129540"/>
              <a:gd name="connsiteX2" fmla="*/ 7766304 w 8487918"/>
              <a:gd name="connsiteY2" fmla="*/ 0 h 129540"/>
              <a:gd name="connsiteX3" fmla="*/ 7638288 w 8487918"/>
              <a:gd name="connsiteY3" fmla="*/ 128016 h 129540"/>
              <a:gd name="connsiteX4" fmla="*/ 0 w 8487918"/>
              <a:gd name="connsiteY4" fmla="*/ 128016 h 129540"/>
              <a:gd name="connsiteX0" fmla="*/ 8491728 w 8491728"/>
              <a:gd name="connsiteY0" fmla="*/ 129540 h 129540"/>
              <a:gd name="connsiteX1" fmla="*/ 7893939 w 8491728"/>
              <a:gd name="connsiteY1" fmla="*/ 129540 h 129540"/>
              <a:gd name="connsiteX2" fmla="*/ 7766304 w 8491728"/>
              <a:gd name="connsiteY2" fmla="*/ 0 h 129540"/>
              <a:gd name="connsiteX3" fmla="*/ 7638288 w 8491728"/>
              <a:gd name="connsiteY3" fmla="*/ 128016 h 129540"/>
              <a:gd name="connsiteX4" fmla="*/ 0 w 8491728"/>
              <a:gd name="connsiteY4" fmla="*/ 128016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1728" h="129540">
                <a:moveTo>
                  <a:pt x="8491728" y="129540"/>
                </a:moveTo>
                <a:lnTo>
                  <a:pt x="7893939" y="129540"/>
                </a:lnTo>
                <a:lnTo>
                  <a:pt x="7766304" y="0"/>
                </a:lnTo>
                <a:lnTo>
                  <a:pt x="7638288" y="128016"/>
                </a:lnTo>
                <a:lnTo>
                  <a:pt x="0" y="128016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2" userDrawn="1">
          <p15:clr>
            <a:srgbClr val="FBAE40"/>
          </p15:clr>
        </p15:guide>
        <p15:guide id="2" pos="2045" userDrawn="1">
          <p15:clr>
            <a:srgbClr val="FBAE40"/>
          </p15:clr>
        </p15:guide>
        <p15:guide id="3" orient="horz" pos="778">
          <p15:clr>
            <a:srgbClr val="FBAE40"/>
          </p15:clr>
        </p15:guide>
        <p15:guide id="6" orient="horz" pos="3859" userDrawn="1">
          <p15:clr>
            <a:srgbClr val="FBAE40"/>
          </p15:clr>
        </p15:guide>
        <p15:guide id="7" pos="202">
          <p15:clr>
            <a:srgbClr val="FBAE40"/>
          </p15:clr>
        </p15:guide>
        <p15:guide id="8" pos="5558">
          <p15:clr>
            <a:srgbClr val="FBAE40"/>
          </p15:clr>
        </p15:guide>
        <p15:guide id="9" orient="horz" pos="202">
          <p15:clr>
            <a:srgbClr val="FBAE40"/>
          </p15:clr>
        </p15:guide>
        <p15:guide id="10" orient="horz" pos="4118">
          <p15:clr>
            <a:srgbClr val="FBAE40"/>
          </p15:clr>
        </p15:guide>
        <p15:guide id="11" pos="3715" userDrawn="1">
          <p15:clr>
            <a:srgbClr val="FBAE40"/>
          </p15:clr>
        </p15:guide>
        <p15:guide id="12" pos="38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675" y="288612"/>
            <a:ext cx="7085965" cy="64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675" y="1235073"/>
            <a:ext cx="8502650" cy="4891389"/>
          </a:xfrm>
          <a:prstGeom prst="rect">
            <a:avLst/>
          </a:prstGeom>
        </p:spPr>
        <p:txBody>
          <a:bodyPr vert="horz" lIns="0" tIns="0" rIns="0" bIns="0" spcCol="2743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L3Harris">
            <a:extLst>
              <a:ext uri="{FF2B5EF4-FFF2-40B4-BE49-F238E27FC236}">
                <a16:creationId xmlns:a16="http://schemas.microsoft.com/office/drawing/2014/main" id="{73D42DAF-07B3-4D4E-A81D-6F16AC85723D}"/>
              </a:ext>
            </a:extLst>
          </p:cNvPr>
          <p:cNvSpPr txBox="1">
            <a:spLocks/>
          </p:cNvSpPr>
          <p:nvPr userDrawn="1"/>
        </p:nvSpPr>
        <p:spPr>
          <a:xfrm>
            <a:off x="320675" y="6629400"/>
            <a:ext cx="685165" cy="13716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1" cap="all" baseline="0" dirty="0"/>
              <a:t>L3HARRIS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ACDEEBA9-F5A8-E84E-A2DF-025288C8C67D}"/>
              </a:ext>
            </a:extLst>
          </p:cNvPr>
          <p:cNvCxnSpPr>
            <a:cxnSpLocks/>
          </p:cNvCxnSpPr>
          <p:nvPr userDrawn="1"/>
        </p:nvCxnSpPr>
        <p:spPr>
          <a:xfrm>
            <a:off x="320675" y="6537325"/>
            <a:ext cx="8502650" cy="0"/>
          </a:xfrm>
          <a:prstGeom prst="line">
            <a:avLst/>
          </a:prstGeom>
          <a:ln w="3175" cap="sq">
            <a:solidFill>
              <a:srgbClr val="1724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</p:cxnSp>
      <p:sp>
        <p:nvSpPr>
          <p:cNvPr id="10" name="Rectangle 30">
            <a:extLst>
              <a:ext uri="{FF2B5EF4-FFF2-40B4-BE49-F238E27FC236}">
                <a16:creationId xmlns:a16="http://schemas.microsoft.com/office/drawing/2014/main" id="{0366173C-4EBD-4BFE-9593-41628CFDAD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10600" y="6536234"/>
            <a:ext cx="304801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fld id="{5C639030-093B-4E7D-A320-B8A4D3F5EC3B}" type="slidenum">
              <a:rPr lang="en-US"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77F55C9-270F-407A-B5D2-B0C8F6BDE1A5}"/>
              </a:ext>
            </a:extLst>
          </p:cNvPr>
          <p:cNvSpPr txBox="1"/>
          <p:nvPr userDrawn="1"/>
        </p:nvSpPr>
        <p:spPr>
          <a:xfrm>
            <a:off x="904805" y="6575326"/>
            <a:ext cx="751457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prstClr val="black"/>
                </a:solidFill>
                <a:latin typeface="+mn-lt"/>
              </a:rPr>
              <a:t>This document consists of general capabilities information that is not defined as controlled technical data under ITAR Part 120.10 or EAR Part 772.</a:t>
            </a:r>
          </a:p>
        </p:txBody>
      </p:sp>
    </p:spTree>
    <p:extLst>
      <p:ext uri="{BB962C8B-B14F-4D97-AF65-F5344CB8AC3E}">
        <p14:creationId xmlns:p14="http://schemas.microsoft.com/office/powerpoint/2010/main" val="40382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4" r:id="rId2"/>
    <p:sldLayoutId id="2147483662" r:id="rId3"/>
    <p:sldLayoutId id="2147483664" r:id="rId4"/>
    <p:sldLayoutId id="2147483668" r:id="rId5"/>
    <p:sldLayoutId id="2147483669" r:id="rId6"/>
    <p:sldLayoutId id="2147483670" r:id="rId7"/>
    <p:sldLayoutId id="2147483665" r:id="rId8"/>
    <p:sldLayoutId id="2147483671" r:id="rId9"/>
    <p:sldLayoutId id="2147483673" r:id="rId10"/>
    <p:sldLayoutId id="2147483676" r:id="rId11"/>
    <p:sldLayoutId id="2147483663" r:id="rId12"/>
    <p:sldLayoutId id="2147483666" r:id="rId13"/>
    <p:sldLayoutId id="2147483667" r:id="rId14"/>
    <p:sldLayoutId id="2147483691" r:id="rId1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kern="1200" spc="-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736" indent="-173736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7472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24128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197864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5336" indent="-173736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openxmlformats.org/officeDocument/2006/relationships/image" Target="../media/image24.GIF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5E3EE59-C27F-47E7-B372-00B9B0F2A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of Nanocrystalline to L3HArris Maritime Power and Energy Power Conversion Equipment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89E055-C1D3-4ACB-AE9B-5F85C94D0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6836" y="4217839"/>
            <a:ext cx="1600201" cy="204139"/>
          </a:xfrm>
        </p:spPr>
        <p:txBody>
          <a:bodyPr>
            <a:normAutofit/>
          </a:bodyPr>
          <a:lstStyle/>
          <a:p>
            <a:r>
              <a:rPr lang="en-US" dirty="0"/>
              <a:t>August 17, 2023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590977-360F-44E2-81C4-87C2A54DA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6836" y="3493421"/>
            <a:ext cx="4135581" cy="184666"/>
          </a:xfrm>
        </p:spPr>
        <p:txBody>
          <a:bodyPr/>
          <a:lstStyle/>
          <a:p>
            <a:r>
              <a:rPr lang="en-US" dirty="0"/>
              <a:t>Reynaldo Presbitero | Senior Fellow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7F8B8E-F29E-423F-A547-70A9E32446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764C-2494-4631-843E-C77C2ECB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Opportunities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C7A35-D77D-43BD-9693-5B626ED22E07}"/>
              </a:ext>
            </a:extLst>
          </p:cNvPr>
          <p:cNvSpPr txBox="1"/>
          <p:nvPr/>
        </p:nvSpPr>
        <p:spPr>
          <a:xfrm>
            <a:off x="304800" y="955910"/>
            <a:ext cx="8305800" cy="15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b="1" dirty="0"/>
              <a:t>Key Tasks In Engineering (cont’d)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b="0" dirty="0"/>
              <a:t>Advanced Mechanical Design, Packaging, and Analysis</a:t>
            </a:r>
            <a:endParaRPr lang="en-US" b="0" dirty="0"/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 structural analysis for high shock and vibration environments (incl. non-linear and dynamic analysis)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CFD airflow and thermal analysis, modeling, and simulation</a:t>
            </a:r>
            <a:r>
              <a:rPr lang="en-US" b="0" dirty="0"/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CDE6A2-5214-4F25-B25D-7D93ABB4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6844" t="74482" r="8631" b="391"/>
          <a:stretch>
            <a:fillRect/>
          </a:stretch>
        </p:blipFill>
        <p:spPr bwMode="auto">
          <a:xfrm>
            <a:off x="990600" y="2803933"/>
            <a:ext cx="3855039" cy="27952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58620B0-FCFF-4767-849E-988C3D18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180" r="29819" b="6872"/>
          <a:stretch>
            <a:fillRect/>
          </a:stretch>
        </p:blipFill>
        <p:spPr bwMode="auto">
          <a:xfrm>
            <a:off x="5410200" y="2803933"/>
            <a:ext cx="2743200" cy="3556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426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764C-2494-4631-843E-C77C2ECB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Opportunities</a:t>
            </a:r>
          </a:p>
        </p:txBody>
      </p:sp>
      <p:pic>
        <p:nvPicPr>
          <p:cNvPr id="7" name="Picture 6" descr="images(1).jpeg">
            <a:extLst>
              <a:ext uri="{FF2B5EF4-FFF2-40B4-BE49-F238E27FC236}">
                <a16:creationId xmlns:a16="http://schemas.microsoft.com/office/drawing/2014/main" id="{023EC4CC-5F54-4871-9423-D18B38202B2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37629"/>
          <a:stretch>
            <a:fillRect/>
          </a:stretch>
        </p:blipFill>
        <p:spPr>
          <a:xfrm>
            <a:off x="4513174" y="3962400"/>
            <a:ext cx="4021226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Image_17.jpg">
            <a:extLst>
              <a:ext uri="{FF2B5EF4-FFF2-40B4-BE49-F238E27FC236}">
                <a16:creationId xmlns:a16="http://schemas.microsoft.com/office/drawing/2014/main" id="{57E9B613-1833-48BD-ACCA-5E058D7397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4487"/>
          <a:stretch>
            <a:fillRect/>
          </a:stretch>
        </p:blipFill>
        <p:spPr>
          <a:xfrm>
            <a:off x="609600" y="3962400"/>
            <a:ext cx="3733801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9817F-D683-4668-9299-58C1F5DBDD8B}"/>
              </a:ext>
            </a:extLst>
          </p:cNvPr>
          <p:cNvSpPr txBox="1"/>
          <p:nvPr/>
        </p:nvSpPr>
        <p:spPr>
          <a:xfrm>
            <a:off x="284074" y="1000049"/>
            <a:ext cx="8458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/>
              <a:t>Key Tasks In Engineering (cont’d)</a:t>
            </a:r>
            <a:endParaRPr lang="en-US" sz="1600" b="1" dirty="0"/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0" dirty="0"/>
              <a:t>SW/FW Architecture Design, Development, and Integration</a:t>
            </a:r>
            <a:endParaRPr lang="en-US" sz="1700" b="0" dirty="0"/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Embedded software for power conversion algorithms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High-level applications interfaced with embedded modules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Graphical User Interface (GUI) /Human-Machine-Interface (HMI) development and implementation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logic design for FPGAs; VHDL coding and timing simulations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signal processing algorithms for FPGAs and CPLDs</a:t>
            </a:r>
          </a:p>
        </p:txBody>
      </p:sp>
    </p:spTree>
    <p:extLst>
      <p:ext uri="{BB962C8B-B14F-4D97-AF65-F5344CB8AC3E}">
        <p14:creationId xmlns:p14="http://schemas.microsoft.com/office/powerpoint/2010/main" val="155298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764C-2494-4631-843E-C77C2ECB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Analysis Tools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EEC47D-BC70-4719-9684-416153D9432B}"/>
              </a:ext>
            </a:extLst>
          </p:cNvPr>
          <p:cNvSpPr txBox="1">
            <a:spLocks/>
          </p:cNvSpPr>
          <p:nvPr/>
        </p:nvSpPr>
        <p:spPr bwMode="auto">
          <a:xfrm>
            <a:off x="135273" y="945790"/>
            <a:ext cx="8817424" cy="53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to Manufacture</a:t>
            </a:r>
            <a:endParaRPr lang="en-US" b="1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Enhanced analysis tools to achieve design to manufacture in a short time</a:t>
            </a:r>
            <a:endParaRPr lang="en-US" sz="2200" b="0" kern="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491B52-4078-4571-B01A-74F70EC4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59536"/>
              </p:ext>
            </p:extLst>
          </p:nvPr>
        </p:nvGraphicFramePr>
        <p:xfrm>
          <a:off x="257576" y="1705085"/>
          <a:ext cx="8641724" cy="3116544"/>
        </p:xfrm>
        <a:graphic>
          <a:graphicData uri="http://schemas.openxmlformats.org/drawingml/2006/table">
            <a:tbl>
              <a:tblPr firstRow="1" bandRow="1"/>
              <a:tblGrid>
                <a:gridCol w="216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7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Mechanical 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Analysis Tools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Power, Elect, Digital, Controls Analysis Tools</a:t>
                      </a:r>
                    </a:p>
                  </a:txBody>
                  <a:tcPr marL="0" marR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PCB Design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Software Coding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2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114300" lvl="2" indent="-1143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3D Computer Aided Design (CAD) – Autodesk Inventor</a:t>
                      </a:r>
                    </a:p>
                    <a:p>
                      <a:pPr marL="114300" lvl="2" indent="-1143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Structural / Dynamic Finite Elemental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Analysis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(FEA)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–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Ansys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Mechanical</a:t>
                      </a:r>
                    </a:p>
                    <a:p>
                      <a:pPr marL="114300" lvl="2" indent="-1143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Computational Fluid Dynamics (CFD) Analysis – Autodesk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DA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ORCAD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PSpice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Circuit and Analysis – Cadence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Matlab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/ Simulink 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Analysis – 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Mathworks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Maxwell 2D/3D Magnetic Flux Analysis –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Ansys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Simplorer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Circuit</a:t>
                      </a:r>
                      <a:r>
                        <a:rPr lang="en-US" sz="11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Analysis - </a:t>
                      </a:r>
                      <a:r>
                        <a:rPr lang="en-US" sz="1100" b="0" kern="1200" baseline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Ansys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FPGA Firmware and VHDL Coding and Analysis – Questa SIM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LabView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rapid prototyping – National Instruments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DA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Cadence Capture CIS / CIP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Mentor Graphics Valor </a:t>
                      </a:r>
                      <a:b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</a:b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DfM / DfA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PCB Library Expert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Cadence Allegro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DA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GSA Software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WindRiver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Rational Team Concert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Code Warrior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Visual Studio</a:t>
                      </a: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14300" lvl="2" indent="-114300" algn="l" defTabSz="914400" rtl="0" eaLnBrk="1" latinLnBrk="0" hangingPunct="1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endParaRPr lang="en-US" sz="11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DA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4A878E-4DF7-4DBE-94D4-5CBB4A1EE6E1}"/>
              </a:ext>
            </a:extLst>
          </p:cNvPr>
          <p:cNvPicPr/>
          <p:nvPr/>
        </p:nvPicPr>
        <p:blipFill>
          <a:blip r:embed="rId2" cstate="print"/>
          <a:srcRect l="64763" t="13575" r="5779" b="7466"/>
          <a:stretch>
            <a:fillRect/>
          </a:stretch>
        </p:blipFill>
        <p:spPr bwMode="auto">
          <a:xfrm>
            <a:off x="459354" y="4944657"/>
            <a:ext cx="1742775" cy="1436750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EE3C617-7EAA-4766-8A7E-6EFE9F01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3795" y="4944657"/>
            <a:ext cx="2091892" cy="143674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765F80B-519D-4070-96F4-12F9C043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1" y="4944657"/>
            <a:ext cx="1981199" cy="143674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pic>
        <p:nvPicPr>
          <p:cNvPr id="14" name="Picture 2" descr="C:\Temp\Questa Screen.png">
            <a:extLst>
              <a:ext uri="{FF2B5EF4-FFF2-40B4-BE49-F238E27FC236}">
                <a16:creationId xmlns:a16="http://schemas.microsoft.com/office/drawing/2014/main" id="{0DE106D3-C922-4A31-9461-B6993ED1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7703" y="4944657"/>
            <a:ext cx="2102160" cy="1234223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5065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1E4F-AA3C-4326-97B2-240125DD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Electronics Building Blocks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24F6AA-E5F1-4018-A8EC-5C51AACCCEB3}"/>
              </a:ext>
            </a:extLst>
          </p:cNvPr>
          <p:cNvGrpSpPr/>
          <p:nvPr/>
        </p:nvGrpSpPr>
        <p:grpSpPr>
          <a:xfrm>
            <a:off x="381000" y="1117600"/>
            <a:ext cx="8382000" cy="4191000"/>
            <a:chOff x="381000" y="1600200"/>
            <a:chExt cx="8382000" cy="457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668C86-848B-43B5-BC91-AC061592142F}"/>
                </a:ext>
              </a:extLst>
            </p:cNvPr>
            <p:cNvSpPr/>
            <p:nvPr/>
          </p:nvSpPr>
          <p:spPr bwMode="auto">
            <a:xfrm>
              <a:off x="381000" y="1600200"/>
              <a:ext cx="1066800" cy="1066800"/>
            </a:xfrm>
            <a:prstGeom prst="rect">
              <a:avLst/>
            </a:prstGeom>
            <a:solidFill>
              <a:srgbClr val="FFCC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411583-8190-4360-9702-EB732EFA1158}"/>
                </a:ext>
              </a:extLst>
            </p:cNvPr>
            <p:cNvSpPr/>
            <p:nvPr/>
          </p:nvSpPr>
          <p:spPr bwMode="auto">
            <a:xfrm>
              <a:off x="381000" y="5105400"/>
              <a:ext cx="1066800" cy="1066800"/>
            </a:xfrm>
            <a:prstGeom prst="rect">
              <a:avLst/>
            </a:prstGeom>
            <a:solidFill>
              <a:srgbClr val="FFCC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LOADS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87207A-2FC4-4E60-8BBB-13E32CCE00ED}"/>
                </a:ext>
              </a:extLst>
            </p:cNvPr>
            <p:cNvSpPr/>
            <p:nvPr/>
          </p:nvSpPr>
          <p:spPr bwMode="auto">
            <a:xfrm>
              <a:off x="7696200" y="5105400"/>
              <a:ext cx="1066800" cy="1066800"/>
            </a:xfrm>
            <a:prstGeom prst="rect">
              <a:avLst/>
            </a:prstGeom>
            <a:solidFill>
              <a:srgbClr val="FFCC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LOADS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E7B05C-51ED-48AA-BD67-C6B7212582CB}"/>
                </a:ext>
              </a:extLst>
            </p:cNvPr>
            <p:cNvSpPr/>
            <p:nvPr/>
          </p:nvSpPr>
          <p:spPr bwMode="auto">
            <a:xfrm>
              <a:off x="7696200" y="1600200"/>
              <a:ext cx="1066800" cy="1066800"/>
            </a:xfrm>
            <a:prstGeom prst="rect">
              <a:avLst/>
            </a:prstGeom>
            <a:solidFill>
              <a:srgbClr val="FFCC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rPr>
                <a:t>SOURCE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C45302-E111-4DAF-8A55-361D009A1A1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 bwMode="auto">
            <a:xfrm>
              <a:off x="914400" y="2667000"/>
              <a:ext cx="0" cy="24384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6CB965-E4E7-45FD-842E-B5D5D067B004}"/>
                </a:ext>
              </a:extLst>
            </p:cNvPr>
            <p:cNvCxnSpPr>
              <a:stCxn id="14" idx="1"/>
            </p:cNvCxnSpPr>
            <p:nvPr/>
          </p:nvCxnSpPr>
          <p:spPr bwMode="auto">
            <a:xfrm flipH="1">
              <a:off x="914400" y="3886200"/>
              <a:ext cx="914400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0318B8-20E1-4268-82D5-0D6A8BFD4DBF}"/>
                </a:ext>
              </a:extLst>
            </p:cNvPr>
            <p:cNvCxnSpPr/>
            <p:nvPr/>
          </p:nvCxnSpPr>
          <p:spPr bwMode="auto">
            <a:xfrm>
              <a:off x="8229600" y="2667000"/>
              <a:ext cx="0" cy="24384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E400B6-8ACB-46F5-9A1D-B3DFB6AFAF96}"/>
                </a:ext>
              </a:extLst>
            </p:cNvPr>
            <p:cNvCxnSpPr/>
            <p:nvPr/>
          </p:nvCxnSpPr>
          <p:spPr bwMode="auto">
            <a:xfrm flipH="1">
              <a:off x="7315200" y="3810000"/>
              <a:ext cx="914400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D83101-EED2-40D7-BED1-E918DC2B6824}"/>
                </a:ext>
              </a:extLst>
            </p:cNvPr>
            <p:cNvGrpSpPr/>
            <p:nvPr/>
          </p:nvGrpSpPr>
          <p:grpSpPr>
            <a:xfrm>
              <a:off x="1828800" y="1600200"/>
              <a:ext cx="5486399" cy="4572000"/>
              <a:chOff x="1828800" y="1600200"/>
              <a:chExt cx="5486399" cy="4572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A6480E-E23F-4975-BA9D-96F1A6A028FF}"/>
                  </a:ext>
                </a:extLst>
              </p:cNvPr>
              <p:cNvSpPr/>
              <p:nvPr/>
            </p:nvSpPr>
            <p:spPr bwMode="auto">
              <a:xfrm>
                <a:off x="1828800" y="1600200"/>
                <a:ext cx="5486399" cy="457200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b="1" dirty="0">
                    <a:latin typeface="+mn-lt"/>
                  </a:rPr>
                  <a:t>Components of </a:t>
                </a:r>
                <a:r>
                  <a: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Power Conversion</a:t>
                </a:r>
                <a:r>
                  <a:rPr kumimoji="0" lang="en-US" sz="16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 Equipment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600" baseline="0" dirty="0"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600" baseline="0" dirty="0"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600" baseline="0" dirty="0"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5D93D27-779D-4F25-BE82-6C2EC5C2AD94}"/>
                  </a:ext>
                </a:extLst>
              </p:cNvPr>
              <p:cNvGrpSpPr/>
              <p:nvPr/>
            </p:nvGrpSpPr>
            <p:grpSpPr>
              <a:xfrm>
                <a:off x="1981200" y="2057400"/>
                <a:ext cx="1084881" cy="1066800"/>
                <a:chOff x="6858000" y="3505200"/>
                <a:chExt cx="10668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ACCBD86-8677-4594-9AC8-015780BD7E27}"/>
                    </a:ext>
                  </a:extLst>
                </p:cNvPr>
                <p:cNvSpPr/>
                <p:nvPr/>
              </p:nvSpPr>
              <p:spPr bwMode="auto">
                <a:xfrm>
                  <a:off x="6858000" y="3505200"/>
                  <a:ext cx="1066800" cy="10668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161A303-DDDD-4A21-91E3-8803D197F8DD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58000" y="3505200"/>
                  <a:ext cx="1066800" cy="106680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0B2B3D9-B081-41A7-B757-BA07BB84CD19}"/>
                    </a:ext>
                  </a:extLst>
                </p:cNvPr>
                <p:cNvSpPr txBox="1"/>
                <p:nvPr/>
              </p:nvSpPr>
              <p:spPr>
                <a:xfrm>
                  <a:off x="6934200" y="35814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F35ED8A-BCCA-4DA9-8B43-6F7890C2BD5B}"/>
                    </a:ext>
                  </a:extLst>
                </p:cNvPr>
                <p:cNvSpPr txBox="1"/>
                <p:nvPr/>
              </p:nvSpPr>
              <p:spPr>
                <a:xfrm>
                  <a:off x="7382511" y="41148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FD9A0C-EB76-4FB4-87A4-D4C943500C95}"/>
                  </a:ext>
                </a:extLst>
              </p:cNvPr>
              <p:cNvGrpSpPr/>
              <p:nvPr/>
            </p:nvGrpSpPr>
            <p:grpSpPr>
              <a:xfrm>
                <a:off x="6019800" y="2057400"/>
                <a:ext cx="1084881" cy="1066800"/>
                <a:chOff x="6858000" y="3505200"/>
                <a:chExt cx="10668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65890B-A056-4115-AF1D-51A9CD56706D}"/>
                    </a:ext>
                  </a:extLst>
                </p:cNvPr>
                <p:cNvSpPr/>
                <p:nvPr/>
              </p:nvSpPr>
              <p:spPr bwMode="auto">
                <a:xfrm>
                  <a:off x="6858000" y="3505200"/>
                  <a:ext cx="1066800" cy="10668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67431F-6334-485C-BA30-E067A040A761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58000" y="3505200"/>
                  <a:ext cx="1066800" cy="106680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BB28FEF-5EDA-4B5D-827B-FBF230585652}"/>
                    </a:ext>
                  </a:extLst>
                </p:cNvPr>
                <p:cNvSpPr txBox="1"/>
                <p:nvPr/>
              </p:nvSpPr>
              <p:spPr>
                <a:xfrm>
                  <a:off x="6934200" y="35814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948C346-111B-4385-89BC-256F66DA6623}"/>
                    </a:ext>
                  </a:extLst>
                </p:cNvPr>
                <p:cNvSpPr txBox="1"/>
                <p:nvPr/>
              </p:nvSpPr>
              <p:spPr>
                <a:xfrm>
                  <a:off x="7382511" y="41148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0832F79-BB04-42BB-AB7C-ADA02B9E61C2}"/>
                  </a:ext>
                </a:extLst>
              </p:cNvPr>
              <p:cNvGrpSpPr/>
              <p:nvPr/>
            </p:nvGrpSpPr>
            <p:grpSpPr>
              <a:xfrm>
                <a:off x="3352800" y="2057400"/>
                <a:ext cx="1084881" cy="1066800"/>
                <a:chOff x="6858000" y="3505200"/>
                <a:chExt cx="10668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6C56E35-CBBF-4215-B25B-9CBF8DBEEFD4}"/>
                    </a:ext>
                  </a:extLst>
                </p:cNvPr>
                <p:cNvSpPr/>
                <p:nvPr/>
              </p:nvSpPr>
              <p:spPr bwMode="auto">
                <a:xfrm>
                  <a:off x="6858000" y="3505200"/>
                  <a:ext cx="1066800" cy="10668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55A7929-504B-4E7C-8D1B-2A6308660518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58000" y="3505200"/>
                  <a:ext cx="1066800" cy="106680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366424F-1F59-4E3C-B541-8A0CCFA917BD}"/>
                    </a:ext>
                  </a:extLst>
                </p:cNvPr>
                <p:cNvSpPr txBox="1"/>
                <p:nvPr/>
              </p:nvSpPr>
              <p:spPr>
                <a:xfrm>
                  <a:off x="6934200" y="35814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A26765-83FA-4871-9038-6081AD0D48BF}"/>
                    </a:ext>
                  </a:extLst>
                </p:cNvPr>
                <p:cNvSpPr txBox="1"/>
                <p:nvPr/>
              </p:nvSpPr>
              <p:spPr>
                <a:xfrm>
                  <a:off x="7382511" y="41148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2C39805-A3FA-4B77-9C2D-F67DC8F595BC}"/>
                  </a:ext>
                </a:extLst>
              </p:cNvPr>
              <p:cNvGrpSpPr/>
              <p:nvPr/>
            </p:nvGrpSpPr>
            <p:grpSpPr>
              <a:xfrm>
                <a:off x="4724400" y="2057400"/>
                <a:ext cx="1084881" cy="1066800"/>
                <a:chOff x="6858000" y="3505200"/>
                <a:chExt cx="10668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C846181-FFD0-4C10-BD77-DFFEE900BE6C}"/>
                    </a:ext>
                  </a:extLst>
                </p:cNvPr>
                <p:cNvSpPr/>
                <p:nvPr/>
              </p:nvSpPr>
              <p:spPr bwMode="auto">
                <a:xfrm>
                  <a:off x="6858000" y="3505200"/>
                  <a:ext cx="1066800" cy="10668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B1691AA-F9AD-4B99-AF93-CABD7BBD547B}"/>
                    </a:ext>
                  </a:extLst>
                </p:cNvPr>
                <p:cNvCxnSpPr/>
                <p:nvPr/>
              </p:nvCxnSpPr>
              <p:spPr bwMode="auto">
                <a:xfrm flipV="1">
                  <a:off x="6858000" y="3505200"/>
                  <a:ext cx="1066800" cy="106680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A403D29-F54B-4A47-97F6-B5E1B16DF95C}"/>
                    </a:ext>
                  </a:extLst>
                </p:cNvPr>
                <p:cNvSpPr txBox="1"/>
                <p:nvPr/>
              </p:nvSpPr>
              <p:spPr>
                <a:xfrm>
                  <a:off x="6934200" y="35814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426F119-E09A-4045-8A93-60CC7F078EC0}"/>
                    </a:ext>
                  </a:extLst>
                </p:cNvPr>
                <p:cNvSpPr txBox="1"/>
                <p:nvPr/>
              </p:nvSpPr>
              <p:spPr>
                <a:xfrm>
                  <a:off x="7382511" y="4114800"/>
                  <a:ext cx="471625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F94E7F-F66F-45DF-B8C4-214C0B9F343B}"/>
                  </a:ext>
                </a:extLst>
              </p:cNvPr>
              <p:cNvGrpSpPr/>
              <p:nvPr/>
            </p:nvGrpSpPr>
            <p:grpSpPr>
              <a:xfrm>
                <a:off x="3886200" y="3276600"/>
                <a:ext cx="1295400" cy="1066800"/>
                <a:chOff x="8001000" y="4800600"/>
                <a:chExt cx="1143000" cy="9144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BEB5A13-31A4-4558-A3B7-A87F6DD9376B}"/>
                    </a:ext>
                  </a:extLst>
                </p:cNvPr>
                <p:cNvSpPr/>
                <p:nvPr/>
              </p:nvSpPr>
              <p:spPr bwMode="auto">
                <a:xfrm>
                  <a:off x="8001000" y="4800600"/>
                  <a:ext cx="1143000" cy="91440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highlight>
                      <a:srgbClr val="FFFF00"/>
                    </a:highlight>
                    <a:latin typeface="+mn-lt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CBDEB26-48D8-4F27-9F39-CA454167A540}"/>
                    </a:ext>
                  </a:extLst>
                </p:cNvPr>
                <p:cNvSpPr txBox="1"/>
                <p:nvPr/>
              </p:nvSpPr>
              <p:spPr>
                <a:xfrm>
                  <a:off x="8068235" y="5127171"/>
                  <a:ext cx="990600" cy="31657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+mn-lt"/>
                    </a:rPr>
                    <a:t>FILTERS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3F8471-221C-4D0F-AC47-4F8CE15C376F}"/>
                  </a:ext>
                </a:extLst>
              </p:cNvPr>
              <p:cNvGrpSpPr/>
              <p:nvPr/>
            </p:nvGrpSpPr>
            <p:grpSpPr>
              <a:xfrm>
                <a:off x="1981200" y="3276600"/>
                <a:ext cx="1676400" cy="1066800"/>
                <a:chOff x="7315200" y="5486400"/>
                <a:chExt cx="16764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0340B8F-39A1-4F57-9A04-A64FE4BF9086}"/>
                    </a:ext>
                  </a:extLst>
                </p:cNvPr>
                <p:cNvSpPr/>
                <p:nvPr/>
              </p:nvSpPr>
              <p:spPr bwMode="auto">
                <a:xfrm>
                  <a:off x="7315200" y="5486400"/>
                  <a:ext cx="1676400" cy="106680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highlight>
                      <a:srgbClr val="FFFF00"/>
                    </a:highlight>
                    <a:latin typeface="+mn-lt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2D50C5-FE0B-4C37-BA08-061DE1949A79}"/>
                    </a:ext>
                  </a:extLst>
                </p:cNvPr>
                <p:cNvSpPr txBox="1"/>
                <p:nvPr/>
              </p:nvSpPr>
              <p:spPr>
                <a:xfrm>
                  <a:off x="7391400" y="5867400"/>
                  <a:ext cx="479618" cy="369332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A62A52E-562F-4604-8812-0D6D59DE95D8}"/>
                    </a:ext>
                  </a:extLst>
                </p:cNvPr>
                <p:cNvSpPr txBox="1"/>
                <p:nvPr/>
              </p:nvSpPr>
              <p:spPr>
                <a:xfrm>
                  <a:off x="8458200" y="5867400"/>
                  <a:ext cx="479618" cy="369332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DC</a:t>
                  </a:r>
                </a:p>
              </p:txBody>
            </p:sp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5E22C782-B9D1-43D8-953A-C7DA3E0E95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7924800" y="5791200"/>
                  <a:ext cx="476250" cy="476250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D0CC558-C28A-46BB-8DD9-41009CF75F80}"/>
                  </a:ext>
                </a:extLst>
              </p:cNvPr>
              <p:cNvGrpSpPr/>
              <p:nvPr/>
            </p:nvGrpSpPr>
            <p:grpSpPr>
              <a:xfrm>
                <a:off x="5410200" y="3276600"/>
                <a:ext cx="1676400" cy="1066800"/>
                <a:chOff x="7315200" y="5486400"/>
                <a:chExt cx="1676400" cy="10668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F31A6EF-A154-48EF-B2E8-2200239B3BA4}"/>
                    </a:ext>
                  </a:extLst>
                </p:cNvPr>
                <p:cNvSpPr/>
                <p:nvPr/>
              </p:nvSpPr>
              <p:spPr bwMode="auto">
                <a:xfrm>
                  <a:off x="7315200" y="5486400"/>
                  <a:ext cx="1676400" cy="106680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highlight>
                      <a:srgbClr val="FFFF00"/>
                    </a:highlight>
                    <a:latin typeface="+mn-lt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3A316B6-15E1-423C-A718-C5FD475220F4}"/>
                    </a:ext>
                  </a:extLst>
                </p:cNvPr>
                <p:cNvSpPr txBox="1"/>
                <p:nvPr/>
              </p:nvSpPr>
              <p:spPr>
                <a:xfrm>
                  <a:off x="7391400" y="5867400"/>
                  <a:ext cx="479618" cy="369332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C912BE6-1065-458D-955B-69A58196B8DC}"/>
                    </a:ext>
                  </a:extLst>
                </p:cNvPr>
                <p:cNvSpPr txBox="1"/>
                <p:nvPr/>
              </p:nvSpPr>
              <p:spPr>
                <a:xfrm>
                  <a:off x="8458200" y="5867400"/>
                  <a:ext cx="479618" cy="369332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AC</a:t>
                  </a:r>
                </a:p>
              </p:txBody>
            </p:sp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F8005950-2236-433B-A09E-8E07457F0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7924800" y="5791200"/>
                  <a:ext cx="476250" cy="47625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727A2D4-50DA-4A7F-8752-D0BA6E438D37}"/>
                  </a:ext>
                </a:extLst>
              </p:cNvPr>
              <p:cNvGrpSpPr/>
              <p:nvPr/>
            </p:nvGrpSpPr>
            <p:grpSpPr>
              <a:xfrm>
                <a:off x="3822714" y="4572000"/>
                <a:ext cx="1358883" cy="990599"/>
                <a:chOff x="7411364" y="4800600"/>
                <a:chExt cx="970631" cy="9144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D39E3C-1601-45F1-8937-FE60CFB10B73}"/>
                    </a:ext>
                  </a:extLst>
                </p:cNvPr>
                <p:cNvSpPr/>
                <p:nvPr/>
              </p:nvSpPr>
              <p:spPr bwMode="auto">
                <a:xfrm>
                  <a:off x="7411364" y="4800600"/>
                  <a:ext cx="970631" cy="9144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FC80FC6-67BD-45AA-8447-0446E0936D85}"/>
                    </a:ext>
                  </a:extLst>
                </p:cNvPr>
                <p:cNvSpPr txBox="1"/>
                <p:nvPr/>
              </p:nvSpPr>
              <p:spPr>
                <a:xfrm>
                  <a:off x="7465794" y="4870945"/>
                  <a:ext cx="916201" cy="83680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+mn-lt"/>
                    </a:rPr>
                    <a:t>LOGIC</a:t>
                  </a:r>
                </a:p>
                <a:p>
                  <a:pPr algn="ctr"/>
                  <a:r>
                    <a:rPr lang="en-US" sz="1600" dirty="0">
                      <a:latin typeface="+mn-lt"/>
                    </a:rPr>
                    <a:t>POWER</a:t>
                  </a:r>
                </a:p>
                <a:p>
                  <a:pPr algn="ctr"/>
                  <a:r>
                    <a:rPr lang="en-US" sz="1600" dirty="0">
                      <a:latin typeface="+mn-lt"/>
                    </a:rPr>
                    <a:t>SUPPLY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571544-8E13-446C-A312-020321680F83}"/>
                  </a:ext>
                </a:extLst>
              </p:cNvPr>
              <p:cNvGrpSpPr/>
              <p:nvPr/>
            </p:nvGrpSpPr>
            <p:grpSpPr>
              <a:xfrm>
                <a:off x="2006586" y="4572000"/>
                <a:ext cx="1676400" cy="990600"/>
                <a:chOff x="7374531" y="4659925"/>
                <a:chExt cx="1292087" cy="9144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A597D17-DA41-489E-8534-AECD18EDFBB1}"/>
                    </a:ext>
                  </a:extLst>
                </p:cNvPr>
                <p:cNvSpPr/>
                <p:nvPr/>
              </p:nvSpPr>
              <p:spPr bwMode="auto">
                <a:xfrm>
                  <a:off x="7374531" y="4659925"/>
                  <a:ext cx="1292087" cy="9144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5152C5B-4B13-4800-8AF5-C5772CC53E99}"/>
                    </a:ext>
                  </a:extLst>
                </p:cNvPr>
                <p:cNvSpPr txBox="1"/>
                <p:nvPr/>
              </p:nvSpPr>
              <p:spPr>
                <a:xfrm>
                  <a:off x="7433261" y="4730262"/>
                  <a:ext cx="1187391" cy="83680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+mn-lt"/>
                    </a:rPr>
                    <a:t>SENSORS/</a:t>
                  </a:r>
                </a:p>
                <a:p>
                  <a:pPr algn="ctr"/>
                  <a:r>
                    <a:rPr lang="en-US" sz="1600" dirty="0">
                      <a:latin typeface="+mn-lt"/>
                    </a:rPr>
                    <a:t>CONTROLS/</a:t>
                  </a:r>
                </a:p>
                <a:p>
                  <a:pPr algn="ctr"/>
                  <a:r>
                    <a:rPr lang="en-US" sz="1600" dirty="0">
                      <a:latin typeface="+mn-lt"/>
                    </a:rPr>
                    <a:t>HMI</a:t>
                  </a:r>
                </a:p>
              </p:txBody>
            </p:sp>
          </p:grpSp>
        </p:grpSp>
      </p:grp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8C724D20-B1C6-48F1-835C-33B4FD993DBC}"/>
              </a:ext>
            </a:extLst>
          </p:cNvPr>
          <p:cNvSpPr txBox="1">
            <a:spLocks/>
          </p:cNvSpPr>
          <p:nvPr/>
        </p:nvSpPr>
        <p:spPr bwMode="auto">
          <a:xfrm>
            <a:off x="352425" y="5611792"/>
            <a:ext cx="8431349" cy="709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80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Establishing the basic components of Power Electronics and utilizing these as building blocks for Power Conversion to expedite maturity level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509BDD-646C-4441-AC8F-2FB3899CDAF8}"/>
              </a:ext>
            </a:extLst>
          </p:cNvPr>
          <p:cNvSpPr/>
          <p:nvPr/>
        </p:nvSpPr>
        <p:spPr bwMode="auto">
          <a:xfrm>
            <a:off x="5321325" y="3841743"/>
            <a:ext cx="1844314" cy="9080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E51E06-F25F-48A9-972A-0A1A7FE1C452}"/>
              </a:ext>
            </a:extLst>
          </p:cNvPr>
          <p:cNvSpPr txBox="1"/>
          <p:nvPr/>
        </p:nvSpPr>
        <p:spPr>
          <a:xfrm>
            <a:off x="5346724" y="3911599"/>
            <a:ext cx="1783357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PROTECTIONS</a:t>
            </a:r>
          </a:p>
          <a:p>
            <a:pPr algn="ctr"/>
            <a:r>
              <a:rPr lang="en-US" sz="1400" dirty="0">
                <a:latin typeface="+mn-lt"/>
              </a:rPr>
              <a:t>(Fuses, Breakers, Arc Fault)</a:t>
            </a:r>
          </a:p>
        </p:txBody>
      </p:sp>
    </p:spTree>
    <p:extLst>
      <p:ext uri="{BB962C8B-B14F-4D97-AF65-F5344CB8AC3E}">
        <p14:creationId xmlns:p14="http://schemas.microsoft.com/office/powerpoint/2010/main" val="91778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A56F-054D-4BFA-BF27-BB82BB02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Electronics Building Blocks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03026D3-FE2C-4138-8C7B-F3679CFA954A}"/>
              </a:ext>
            </a:extLst>
          </p:cNvPr>
          <p:cNvSpPr/>
          <p:nvPr/>
        </p:nvSpPr>
        <p:spPr bwMode="auto">
          <a:xfrm>
            <a:off x="228600" y="3379619"/>
            <a:ext cx="1143000" cy="109035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 Source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Phase</a:t>
            </a:r>
            <a:endParaRPr kumimoji="0" 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ounded Rectangle 75">
            <a:extLst>
              <a:ext uri="{FF2B5EF4-FFF2-40B4-BE49-F238E27FC236}">
                <a16:creationId xmlns:a16="http://schemas.microsoft.com/office/drawing/2014/main" id="{CEF95574-8F86-4F87-A162-28AB80FC8DE5}"/>
              </a:ext>
            </a:extLst>
          </p:cNvPr>
          <p:cNvSpPr/>
          <p:nvPr/>
        </p:nvSpPr>
        <p:spPr bwMode="auto">
          <a:xfrm>
            <a:off x="1676400" y="3605044"/>
            <a:ext cx="762001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Rounded Rectangle 80">
            <a:extLst>
              <a:ext uri="{FF2B5EF4-FFF2-40B4-BE49-F238E27FC236}">
                <a16:creationId xmlns:a16="http://schemas.microsoft.com/office/drawing/2014/main" id="{8A6C5AEB-9165-4EE3-9492-40A3E0436D75}"/>
              </a:ext>
            </a:extLst>
          </p:cNvPr>
          <p:cNvSpPr/>
          <p:nvPr/>
        </p:nvSpPr>
        <p:spPr bwMode="auto">
          <a:xfrm>
            <a:off x="2743200" y="3605044"/>
            <a:ext cx="1066800" cy="6858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Active Rectifier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Phase</a:t>
            </a:r>
          </a:p>
        </p:txBody>
      </p:sp>
      <p:sp>
        <p:nvSpPr>
          <p:cNvPr id="35" name="Rounded Rectangle 81">
            <a:extLst>
              <a:ext uri="{FF2B5EF4-FFF2-40B4-BE49-F238E27FC236}">
                <a16:creationId xmlns:a16="http://schemas.microsoft.com/office/drawing/2014/main" id="{1F377372-690F-4B51-B1AB-A8E025472723}"/>
              </a:ext>
            </a:extLst>
          </p:cNvPr>
          <p:cNvSpPr/>
          <p:nvPr/>
        </p:nvSpPr>
        <p:spPr bwMode="auto">
          <a:xfrm>
            <a:off x="4191000" y="3605044"/>
            <a:ext cx="703118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Rounded Rectangle 82">
            <a:extLst>
              <a:ext uri="{FF2B5EF4-FFF2-40B4-BE49-F238E27FC236}">
                <a16:creationId xmlns:a16="http://schemas.microsoft.com/office/drawing/2014/main" id="{C79B0BC4-038E-4C24-8901-3BCAEB61E3FA}"/>
              </a:ext>
            </a:extLst>
          </p:cNvPr>
          <p:cNvSpPr/>
          <p:nvPr/>
        </p:nvSpPr>
        <p:spPr bwMode="auto">
          <a:xfrm>
            <a:off x="5181600" y="3605044"/>
            <a:ext cx="1066800" cy="6858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</a:t>
            </a:r>
          </a:p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Phase</a:t>
            </a:r>
          </a:p>
        </p:txBody>
      </p:sp>
      <p:sp>
        <p:nvSpPr>
          <p:cNvPr id="37" name="Rounded Rectangle 84">
            <a:extLst>
              <a:ext uri="{FF2B5EF4-FFF2-40B4-BE49-F238E27FC236}">
                <a16:creationId xmlns:a16="http://schemas.microsoft.com/office/drawing/2014/main" id="{F544681C-05FB-4CF2-815B-009B9AE8CF05}"/>
              </a:ext>
            </a:extLst>
          </p:cNvPr>
          <p:cNvSpPr/>
          <p:nvPr/>
        </p:nvSpPr>
        <p:spPr bwMode="auto">
          <a:xfrm>
            <a:off x="6553200" y="3605044"/>
            <a:ext cx="762000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1AA953-9915-4098-A826-5890A414DCB8}"/>
              </a:ext>
            </a:extLst>
          </p:cNvPr>
          <p:cNvSpPr/>
          <p:nvPr/>
        </p:nvSpPr>
        <p:spPr bwMode="auto">
          <a:xfrm>
            <a:off x="7621552" y="3457084"/>
            <a:ext cx="1143000" cy="109035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Loads</a:t>
            </a:r>
          </a:p>
          <a:p>
            <a:pPr algn="ctr"/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Phase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93B0AE-1DD9-4506-9B91-952C5CA733D1}"/>
              </a:ext>
            </a:extLst>
          </p:cNvPr>
          <p:cNvSpPr txBox="1"/>
          <p:nvPr/>
        </p:nvSpPr>
        <p:spPr>
          <a:xfrm>
            <a:off x="152400" y="1335194"/>
            <a:ext cx="2464430" cy="100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Prime Mover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440Vac/60 Hz, 3 Phase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Breakers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Transfer Switches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66E6F4-3EF2-4BF7-BCF9-0CADD403ABF5}"/>
              </a:ext>
            </a:extLst>
          </p:cNvPr>
          <p:cNvSpPr txBox="1"/>
          <p:nvPr/>
        </p:nvSpPr>
        <p:spPr>
          <a:xfrm>
            <a:off x="748434" y="4954184"/>
            <a:ext cx="2968832" cy="127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Low Pass Passive Filter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Surge Protection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EMI Reduction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9C1A3D-F2A1-4E14-9FB5-61721D2EB8C4}"/>
              </a:ext>
            </a:extLst>
          </p:cNvPr>
          <p:cNvSpPr txBox="1"/>
          <p:nvPr/>
        </p:nvSpPr>
        <p:spPr>
          <a:xfrm>
            <a:off x="2438399" y="1346200"/>
            <a:ext cx="2464431" cy="14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Full Bridge, Interleaved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Voltage/Current Control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Harmonic Elimination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Power Factor Correction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7495BA-6B2A-4B5C-B31C-FA0C734DE25A}"/>
              </a:ext>
            </a:extLst>
          </p:cNvPr>
          <p:cNvSpPr txBox="1"/>
          <p:nvPr/>
        </p:nvSpPr>
        <p:spPr>
          <a:xfrm>
            <a:off x="3657599" y="4957483"/>
            <a:ext cx="2324101" cy="1100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Low Pass Passive Filter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Bulk Capacitance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1FF837-64A6-4254-A8C2-8E8073289217}"/>
              </a:ext>
            </a:extLst>
          </p:cNvPr>
          <p:cNvSpPr txBox="1"/>
          <p:nvPr/>
        </p:nvSpPr>
        <p:spPr>
          <a:xfrm>
            <a:off x="4800599" y="1349563"/>
            <a:ext cx="2606041" cy="14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Full Bridg</a:t>
            </a:r>
            <a:r>
              <a:rPr lang="en-US" sz="1200" dirty="0"/>
              <a:t>e, </a:t>
            </a:r>
            <a:r>
              <a:rPr lang="en-US" sz="1200" b="0" dirty="0"/>
              <a:t>Interleaved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Voltage/Current Control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Harmonic Elimination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8415FE-E9FD-442A-A227-E2FCCD97B299}"/>
              </a:ext>
            </a:extLst>
          </p:cNvPr>
          <p:cNvSpPr txBox="1"/>
          <p:nvPr/>
        </p:nvSpPr>
        <p:spPr>
          <a:xfrm>
            <a:off x="6109854" y="4943365"/>
            <a:ext cx="2968832" cy="14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Low Pass Passive Filter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Surge Protection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EMI Reduction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45" name="Up Arrow 6">
            <a:extLst>
              <a:ext uri="{FF2B5EF4-FFF2-40B4-BE49-F238E27FC236}">
                <a16:creationId xmlns:a16="http://schemas.microsoft.com/office/drawing/2014/main" id="{6A7D6661-5949-4659-A6E7-986FBF3A04AF}"/>
              </a:ext>
            </a:extLst>
          </p:cNvPr>
          <p:cNvSpPr/>
          <p:nvPr/>
        </p:nvSpPr>
        <p:spPr bwMode="auto">
          <a:xfrm>
            <a:off x="533400" y="2922419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6" name="Up Arrow 92">
            <a:extLst>
              <a:ext uri="{FF2B5EF4-FFF2-40B4-BE49-F238E27FC236}">
                <a16:creationId xmlns:a16="http://schemas.microsoft.com/office/drawing/2014/main" id="{258E8BCE-1814-4EE4-B14F-CF5D38BF6D13}"/>
              </a:ext>
            </a:extLst>
          </p:cNvPr>
          <p:cNvSpPr/>
          <p:nvPr/>
        </p:nvSpPr>
        <p:spPr bwMode="auto">
          <a:xfrm>
            <a:off x="2954482" y="3183723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Up Arrow 93">
            <a:extLst>
              <a:ext uri="{FF2B5EF4-FFF2-40B4-BE49-F238E27FC236}">
                <a16:creationId xmlns:a16="http://schemas.microsoft.com/office/drawing/2014/main" id="{42A62F7C-4E04-4498-AF24-07CE5AF966A2}"/>
              </a:ext>
            </a:extLst>
          </p:cNvPr>
          <p:cNvSpPr/>
          <p:nvPr/>
        </p:nvSpPr>
        <p:spPr bwMode="auto">
          <a:xfrm>
            <a:off x="5448300" y="3193957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Down Arrow 7">
            <a:extLst>
              <a:ext uri="{FF2B5EF4-FFF2-40B4-BE49-F238E27FC236}">
                <a16:creationId xmlns:a16="http://schemas.microsoft.com/office/drawing/2014/main" id="{DB92C0C8-9F93-4DD2-BFAC-49EB22C2C880}"/>
              </a:ext>
            </a:extLst>
          </p:cNvPr>
          <p:cNvSpPr/>
          <p:nvPr/>
        </p:nvSpPr>
        <p:spPr bwMode="auto">
          <a:xfrm>
            <a:off x="1828800" y="4370219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Down Arrow 94">
            <a:extLst>
              <a:ext uri="{FF2B5EF4-FFF2-40B4-BE49-F238E27FC236}">
                <a16:creationId xmlns:a16="http://schemas.microsoft.com/office/drawing/2014/main" id="{13AFE23F-F960-43B5-BC4F-30AD96F971B5}"/>
              </a:ext>
            </a:extLst>
          </p:cNvPr>
          <p:cNvSpPr/>
          <p:nvPr/>
        </p:nvSpPr>
        <p:spPr bwMode="auto">
          <a:xfrm>
            <a:off x="4267200" y="4368429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Down Arrow 95">
            <a:extLst>
              <a:ext uri="{FF2B5EF4-FFF2-40B4-BE49-F238E27FC236}">
                <a16:creationId xmlns:a16="http://schemas.microsoft.com/office/drawing/2014/main" id="{992B55C9-B3E2-416A-A7F4-B400650404D4}"/>
              </a:ext>
            </a:extLst>
          </p:cNvPr>
          <p:cNvSpPr/>
          <p:nvPr/>
        </p:nvSpPr>
        <p:spPr bwMode="auto">
          <a:xfrm>
            <a:off x="6699365" y="4396660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4AA68C-DFE6-49B3-810D-251A0C4240DF}"/>
              </a:ext>
            </a:extLst>
          </p:cNvPr>
          <p:cNvSpPr txBox="1"/>
          <p:nvPr/>
        </p:nvSpPr>
        <p:spPr>
          <a:xfrm>
            <a:off x="7233840" y="1320252"/>
            <a:ext cx="1910160" cy="121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Linear Load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Non-Linear Load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Motor Load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Breakers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</p:txBody>
      </p:sp>
      <p:sp>
        <p:nvSpPr>
          <p:cNvPr id="52" name="Up Arrow 97">
            <a:extLst>
              <a:ext uri="{FF2B5EF4-FFF2-40B4-BE49-F238E27FC236}">
                <a16:creationId xmlns:a16="http://schemas.microsoft.com/office/drawing/2014/main" id="{C6DFF292-08C9-4785-A198-C7F1DC8B1FD1}"/>
              </a:ext>
            </a:extLst>
          </p:cNvPr>
          <p:cNvSpPr/>
          <p:nvPr/>
        </p:nvSpPr>
        <p:spPr bwMode="auto">
          <a:xfrm>
            <a:off x="7947134" y="2937431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3" name="Right Arrow 10">
            <a:extLst>
              <a:ext uri="{FF2B5EF4-FFF2-40B4-BE49-F238E27FC236}">
                <a16:creationId xmlns:a16="http://schemas.microsoft.com/office/drawing/2014/main" id="{05B31FB8-5731-4C75-804E-EDE66CA09F22}"/>
              </a:ext>
            </a:extLst>
          </p:cNvPr>
          <p:cNvSpPr/>
          <p:nvPr/>
        </p:nvSpPr>
        <p:spPr bwMode="auto">
          <a:xfrm>
            <a:off x="1388917" y="3836819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Right Arrow 98">
            <a:extLst>
              <a:ext uri="{FF2B5EF4-FFF2-40B4-BE49-F238E27FC236}">
                <a16:creationId xmlns:a16="http://schemas.microsoft.com/office/drawing/2014/main" id="{F596AB8E-6EBF-4102-BFBC-1189F683FD35}"/>
              </a:ext>
            </a:extLst>
          </p:cNvPr>
          <p:cNvSpPr/>
          <p:nvPr/>
        </p:nvSpPr>
        <p:spPr bwMode="auto">
          <a:xfrm>
            <a:off x="2452473" y="3836819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ight Arrow 99">
            <a:extLst>
              <a:ext uri="{FF2B5EF4-FFF2-40B4-BE49-F238E27FC236}">
                <a16:creationId xmlns:a16="http://schemas.microsoft.com/office/drawing/2014/main" id="{132E90B2-0E23-4DDB-BDE0-7B52B24F01D2}"/>
              </a:ext>
            </a:extLst>
          </p:cNvPr>
          <p:cNvSpPr/>
          <p:nvPr/>
        </p:nvSpPr>
        <p:spPr bwMode="auto">
          <a:xfrm>
            <a:off x="3835456" y="3833644"/>
            <a:ext cx="355544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ight Arrow 100">
            <a:extLst>
              <a:ext uri="{FF2B5EF4-FFF2-40B4-BE49-F238E27FC236}">
                <a16:creationId xmlns:a16="http://schemas.microsoft.com/office/drawing/2014/main" id="{6EF94FEE-EF19-40AE-AF39-C69EFDCB6089}"/>
              </a:ext>
            </a:extLst>
          </p:cNvPr>
          <p:cNvSpPr/>
          <p:nvPr/>
        </p:nvSpPr>
        <p:spPr bwMode="auto">
          <a:xfrm>
            <a:off x="4902831" y="3859967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ight Arrow 101">
            <a:extLst>
              <a:ext uri="{FF2B5EF4-FFF2-40B4-BE49-F238E27FC236}">
                <a16:creationId xmlns:a16="http://schemas.microsoft.com/office/drawing/2014/main" id="{4389F909-7D88-4556-BAFD-8614E7A8E4E4}"/>
              </a:ext>
            </a:extLst>
          </p:cNvPr>
          <p:cNvSpPr/>
          <p:nvPr/>
        </p:nvSpPr>
        <p:spPr bwMode="auto">
          <a:xfrm>
            <a:off x="6265719" y="3859967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Right Arrow 102">
            <a:extLst>
              <a:ext uri="{FF2B5EF4-FFF2-40B4-BE49-F238E27FC236}">
                <a16:creationId xmlns:a16="http://schemas.microsoft.com/office/drawing/2014/main" id="{285394ED-F05F-4E49-B1F4-E9044AEE64BC}"/>
              </a:ext>
            </a:extLst>
          </p:cNvPr>
          <p:cNvSpPr/>
          <p:nvPr/>
        </p:nvSpPr>
        <p:spPr bwMode="auto">
          <a:xfrm>
            <a:off x="7334250" y="3873323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A6D8326B-C0CC-4B04-B1D0-E9B030FB9BD0}"/>
              </a:ext>
            </a:extLst>
          </p:cNvPr>
          <p:cNvSpPr txBox="1">
            <a:spLocks/>
          </p:cNvSpPr>
          <p:nvPr/>
        </p:nvSpPr>
        <p:spPr bwMode="auto">
          <a:xfrm>
            <a:off x="228600" y="1005138"/>
            <a:ext cx="8431349" cy="4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Common building blocks for Power Conversion (AC/AC)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5C87D340-114E-4A81-AAEE-6E40C5786749}"/>
              </a:ext>
            </a:extLst>
          </p:cNvPr>
          <p:cNvSpPr txBox="1">
            <a:spLocks/>
          </p:cNvSpPr>
          <p:nvPr/>
        </p:nvSpPr>
        <p:spPr bwMode="auto">
          <a:xfrm>
            <a:off x="352425" y="6073513"/>
            <a:ext cx="8431349" cy="4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Establishing common power architectures to avoid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10571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A56F-054D-4BFA-BF27-BB82BB02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Electronics Building Blocks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86A7CDB-86AC-4D8A-8E5D-3E04AA7F0F18}"/>
              </a:ext>
            </a:extLst>
          </p:cNvPr>
          <p:cNvSpPr txBox="1">
            <a:spLocks/>
          </p:cNvSpPr>
          <p:nvPr/>
        </p:nvSpPr>
        <p:spPr bwMode="auto">
          <a:xfrm>
            <a:off x="352425" y="6073513"/>
            <a:ext cx="8431349" cy="4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Establishing common power architectures to avoid reinventing the wheel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6D21A8-2782-45FA-87CA-122749AD2949}"/>
              </a:ext>
            </a:extLst>
          </p:cNvPr>
          <p:cNvSpPr/>
          <p:nvPr/>
        </p:nvSpPr>
        <p:spPr bwMode="auto">
          <a:xfrm>
            <a:off x="230165" y="3168213"/>
            <a:ext cx="1143000" cy="109035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 Source</a:t>
            </a:r>
          </a:p>
        </p:txBody>
      </p:sp>
      <p:sp>
        <p:nvSpPr>
          <p:cNvPr id="61" name="Rounded Rectangle 75">
            <a:extLst>
              <a:ext uri="{FF2B5EF4-FFF2-40B4-BE49-F238E27FC236}">
                <a16:creationId xmlns:a16="http://schemas.microsoft.com/office/drawing/2014/main" id="{ECF49F15-392D-4C6D-A08A-678BFF51FE46}"/>
              </a:ext>
            </a:extLst>
          </p:cNvPr>
          <p:cNvSpPr/>
          <p:nvPr/>
        </p:nvSpPr>
        <p:spPr bwMode="auto">
          <a:xfrm>
            <a:off x="1677965" y="3393638"/>
            <a:ext cx="762001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Rounded Rectangle 80">
            <a:extLst>
              <a:ext uri="{FF2B5EF4-FFF2-40B4-BE49-F238E27FC236}">
                <a16:creationId xmlns:a16="http://schemas.microsoft.com/office/drawing/2014/main" id="{E6C5F2EA-FF68-43A0-AE57-4B723796DA17}"/>
              </a:ext>
            </a:extLst>
          </p:cNvPr>
          <p:cNvSpPr/>
          <p:nvPr/>
        </p:nvSpPr>
        <p:spPr bwMode="auto">
          <a:xfrm>
            <a:off x="2744765" y="3393638"/>
            <a:ext cx="1066800" cy="6858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DC/DC</a:t>
            </a: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Converter</a:t>
            </a:r>
          </a:p>
        </p:txBody>
      </p:sp>
      <p:sp>
        <p:nvSpPr>
          <p:cNvPr id="63" name="Rounded Rectangle 82">
            <a:extLst>
              <a:ext uri="{FF2B5EF4-FFF2-40B4-BE49-F238E27FC236}">
                <a16:creationId xmlns:a16="http://schemas.microsoft.com/office/drawing/2014/main" id="{C68D19CF-2D43-42D4-ACD1-068D448E1D3C}"/>
              </a:ext>
            </a:extLst>
          </p:cNvPr>
          <p:cNvSpPr/>
          <p:nvPr/>
        </p:nvSpPr>
        <p:spPr bwMode="auto">
          <a:xfrm>
            <a:off x="4209883" y="3385962"/>
            <a:ext cx="975501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Isolation Stage</a:t>
            </a:r>
          </a:p>
        </p:txBody>
      </p:sp>
      <p:sp>
        <p:nvSpPr>
          <p:cNvPr id="64" name="Rounded Rectangle 84">
            <a:extLst>
              <a:ext uri="{FF2B5EF4-FFF2-40B4-BE49-F238E27FC236}">
                <a16:creationId xmlns:a16="http://schemas.microsoft.com/office/drawing/2014/main" id="{A6CF9270-4DFE-40F4-B12D-38C767128B6D}"/>
              </a:ext>
            </a:extLst>
          </p:cNvPr>
          <p:cNvSpPr/>
          <p:nvPr/>
        </p:nvSpPr>
        <p:spPr bwMode="auto">
          <a:xfrm>
            <a:off x="5472690" y="3364929"/>
            <a:ext cx="975501" cy="6858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DC/DC Converter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CFB6465-0C2A-4345-884E-E2CECECA13FE}"/>
              </a:ext>
            </a:extLst>
          </p:cNvPr>
          <p:cNvSpPr/>
          <p:nvPr/>
        </p:nvSpPr>
        <p:spPr bwMode="auto">
          <a:xfrm>
            <a:off x="7900009" y="3186463"/>
            <a:ext cx="1143000" cy="109035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01C373-B180-4856-B33B-9B2B3F174A3B}"/>
              </a:ext>
            </a:extLst>
          </p:cNvPr>
          <p:cNvSpPr txBox="1"/>
          <p:nvPr/>
        </p:nvSpPr>
        <p:spPr>
          <a:xfrm>
            <a:off x="78806" y="1432078"/>
            <a:ext cx="2171700" cy="58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DC Source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Breakers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Transfer Switches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AFDE5C-7334-4292-99DE-06659172AFF8}"/>
              </a:ext>
            </a:extLst>
          </p:cNvPr>
          <p:cNvSpPr txBox="1"/>
          <p:nvPr/>
        </p:nvSpPr>
        <p:spPr>
          <a:xfrm>
            <a:off x="742950" y="4669742"/>
            <a:ext cx="2916215" cy="14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Low Pass Passive Filter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Surge Protection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EMI Reduction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74684B-402D-4099-9892-653D90076FB9}"/>
              </a:ext>
            </a:extLst>
          </p:cNvPr>
          <p:cNvSpPr txBox="1"/>
          <p:nvPr/>
        </p:nvSpPr>
        <p:spPr>
          <a:xfrm>
            <a:off x="2540461" y="1596638"/>
            <a:ext cx="2453666" cy="87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Full Bridge, Interleaved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Voltage/Current Control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Fuses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71091C-BCFC-4617-9492-7C06ABED7CAF}"/>
              </a:ext>
            </a:extLst>
          </p:cNvPr>
          <p:cNvSpPr txBox="1"/>
          <p:nvPr/>
        </p:nvSpPr>
        <p:spPr>
          <a:xfrm>
            <a:off x="3718896" y="4689694"/>
            <a:ext cx="2128843" cy="88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Full Bridge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Galvanic Isolation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Fuses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917AB0-0068-48BA-9E72-2E14F2871812}"/>
              </a:ext>
            </a:extLst>
          </p:cNvPr>
          <p:cNvSpPr txBox="1"/>
          <p:nvPr/>
        </p:nvSpPr>
        <p:spPr>
          <a:xfrm>
            <a:off x="5317612" y="1565170"/>
            <a:ext cx="2673920" cy="108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Full Bridge, Interleaved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Voltage/Current Control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71" name="Up Arrow 6">
            <a:extLst>
              <a:ext uri="{FF2B5EF4-FFF2-40B4-BE49-F238E27FC236}">
                <a16:creationId xmlns:a16="http://schemas.microsoft.com/office/drawing/2014/main" id="{A05AE5B8-8F2A-4B76-83D4-AD8254AFBB87}"/>
              </a:ext>
            </a:extLst>
          </p:cNvPr>
          <p:cNvSpPr/>
          <p:nvPr/>
        </p:nvSpPr>
        <p:spPr bwMode="auto">
          <a:xfrm>
            <a:off x="534965" y="2711013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Up Arrow 92">
            <a:extLst>
              <a:ext uri="{FF2B5EF4-FFF2-40B4-BE49-F238E27FC236}">
                <a16:creationId xmlns:a16="http://schemas.microsoft.com/office/drawing/2014/main" id="{9ABA8645-431A-4088-A0E9-3CC4695D5386}"/>
              </a:ext>
            </a:extLst>
          </p:cNvPr>
          <p:cNvSpPr/>
          <p:nvPr/>
        </p:nvSpPr>
        <p:spPr bwMode="auto">
          <a:xfrm>
            <a:off x="2956047" y="2972317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Down Arrow 7">
            <a:extLst>
              <a:ext uri="{FF2B5EF4-FFF2-40B4-BE49-F238E27FC236}">
                <a16:creationId xmlns:a16="http://schemas.microsoft.com/office/drawing/2014/main" id="{78C59AF5-9248-4EDA-BB7C-78539802533E}"/>
              </a:ext>
            </a:extLst>
          </p:cNvPr>
          <p:cNvSpPr/>
          <p:nvPr/>
        </p:nvSpPr>
        <p:spPr bwMode="auto">
          <a:xfrm>
            <a:off x="1830365" y="4158813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Down Arrow 95">
            <a:extLst>
              <a:ext uri="{FF2B5EF4-FFF2-40B4-BE49-F238E27FC236}">
                <a16:creationId xmlns:a16="http://schemas.microsoft.com/office/drawing/2014/main" id="{93EFE08B-1124-4A8B-BD76-8E027AC8BFB6}"/>
              </a:ext>
            </a:extLst>
          </p:cNvPr>
          <p:cNvSpPr/>
          <p:nvPr/>
        </p:nvSpPr>
        <p:spPr bwMode="auto">
          <a:xfrm rot="10800000">
            <a:off x="5746872" y="2966948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Up Arrow 97">
            <a:extLst>
              <a:ext uri="{FF2B5EF4-FFF2-40B4-BE49-F238E27FC236}">
                <a16:creationId xmlns:a16="http://schemas.microsoft.com/office/drawing/2014/main" id="{DF19DF32-9ABC-4F3C-A240-C9A05285E0EB}"/>
              </a:ext>
            </a:extLst>
          </p:cNvPr>
          <p:cNvSpPr/>
          <p:nvPr/>
        </p:nvSpPr>
        <p:spPr bwMode="auto">
          <a:xfrm>
            <a:off x="8204809" y="2791640"/>
            <a:ext cx="533400" cy="338062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7" name="Right Arrow 10">
            <a:extLst>
              <a:ext uri="{FF2B5EF4-FFF2-40B4-BE49-F238E27FC236}">
                <a16:creationId xmlns:a16="http://schemas.microsoft.com/office/drawing/2014/main" id="{BB335CC9-0DC1-4BB3-B82C-394E8858B9BE}"/>
              </a:ext>
            </a:extLst>
          </p:cNvPr>
          <p:cNvSpPr/>
          <p:nvPr/>
        </p:nvSpPr>
        <p:spPr bwMode="auto">
          <a:xfrm>
            <a:off x="1390482" y="3625413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8" name="Right Arrow 98">
            <a:extLst>
              <a:ext uri="{FF2B5EF4-FFF2-40B4-BE49-F238E27FC236}">
                <a16:creationId xmlns:a16="http://schemas.microsoft.com/office/drawing/2014/main" id="{B12A7D3B-A554-494F-8FF2-7F9F5D5C55BA}"/>
              </a:ext>
            </a:extLst>
          </p:cNvPr>
          <p:cNvSpPr/>
          <p:nvPr/>
        </p:nvSpPr>
        <p:spPr bwMode="auto">
          <a:xfrm>
            <a:off x="2454038" y="3625413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9" name="Right Arrow 99">
            <a:extLst>
              <a:ext uri="{FF2B5EF4-FFF2-40B4-BE49-F238E27FC236}">
                <a16:creationId xmlns:a16="http://schemas.microsoft.com/office/drawing/2014/main" id="{7C91AB4A-E8CC-4AD4-B4E1-FC0D3630A6CB}"/>
              </a:ext>
            </a:extLst>
          </p:cNvPr>
          <p:cNvSpPr/>
          <p:nvPr/>
        </p:nvSpPr>
        <p:spPr bwMode="auto">
          <a:xfrm>
            <a:off x="3837021" y="3622238"/>
            <a:ext cx="355544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Right Arrow 101">
            <a:extLst>
              <a:ext uri="{FF2B5EF4-FFF2-40B4-BE49-F238E27FC236}">
                <a16:creationId xmlns:a16="http://schemas.microsoft.com/office/drawing/2014/main" id="{C2BAAA07-9AB5-489F-B92F-4E3DA769664E}"/>
              </a:ext>
            </a:extLst>
          </p:cNvPr>
          <p:cNvSpPr/>
          <p:nvPr/>
        </p:nvSpPr>
        <p:spPr bwMode="auto">
          <a:xfrm>
            <a:off x="5189659" y="3599089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6DAF827D-515E-42FD-ADA0-C52B777A4F7F}"/>
              </a:ext>
            </a:extLst>
          </p:cNvPr>
          <p:cNvSpPr txBox="1">
            <a:spLocks/>
          </p:cNvSpPr>
          <p:nvPr/>
        </p:nvSpPr>
        <p:spPr bwMode="auto">
          <a:xfrm>
            <a:off x="228600" y="1085287"/>
            <a:ext cx="8431349" cy="4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Common building blocks for kW Power Conversion (DC/DC)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16C0D3C-7F95-414B-B624-524569A68167}"/>
              </a:ext>
            </a:extLst>
          </p:cNvPr>
          <p:cNvSpPr txBox="1"/>
          <p:nvPr/>
        </p:nvSpPr>
        <p:spPr>
          <a:xfrm>
            <a:off x="7857451" y="1530530"/>
            <a:ext cx="1223049" cy="88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Motor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Fuses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Breakers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85" name="Right Arrow 34">
            <a:extLst>
              <a:ext uri="{FF2B5EF4-FFF2-40B4-BE49-F238E27FC236}">
                <a16:creationId xmlns:a16="http://schemas.microsoft.com/office/drawing/2014/main" id="{207A4777-1FC6-4195-B97C-8F7A25645097}"/>
              </a:ext>
            </a:extLst>
          </p:cNvPr>
          <p:cNvSpPr/>
          <p:nvPr/>
        </p:nvSpPr>
        <p:spPr bwMode="auto">
          <a:xfrm>
            <a:off x="6469873" y="3607866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6" name="Down Arrow 35">
            <a:extLst>
              <a:ext uri="{FF2B5EF4-FFF2-40B4-BE49-F238E27FC236}">
                <a16:creationId xmlns:a16="http://schemas.microsoft.com/office/drawing/2014/main" id="{33F66F2C-2BA2-4CD1-96D9-C5CB4BA96D27}"/>
              </a:ext>
            </a:extLst>
          </p:cNvPr>
          <p:cNvSpPr/>
          <p:nvPr/>
        </p:nvSpPr>
        <p:spPr bwMode="auto">
          <a:xfrm>
            <a:off x="4488043" y="4110037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9" name="Rounded Rectangle 84">
            <a:extLst>
              <a:ext uri="{FF2B5EF4-FFF2-40B4-BE49-F238E27FC236}">
                <a16:creationId xmlns:a16="http://schemas.microsoft.com/office/drawing/2014/main" id="{BF3F1423-B839-4CC8-84A3-58B8A5CA4EA4}"/>
              </a:ext>
            </a:extLst>
          </p:cNvPr>
          <p:cNvSpPr/>
          <p:nvPr/>
        </p:nvSpPr>
        <p:spPr bwMode="auto">
          <a:xfrm>
            <a:off x="6755631" y="3376202"/>
            <a:ext cx="835215" cy="6858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0" name="Right Arrow 34">
            <a:extLst>
              <a:ext uri="{FF2B5EF4-FFF2-40B4-BE49-F238E27FC236}">
                <a16:creationId xmlns:a16="http://schemas.microsoft.com/office/drawing/2014/main" id="{2A353A44-42F9-4561-AC9E-8C052C2B1396}"/>
              </a:ext>
            </a:extLst>
          </p:cNvPr>
          <p:cNvSpPr/>
          <p:nvPr/>
        </p:nvSpPr>
        <p:spPr bwMode="auto">
          <a:xfrm>
            <a:off x="7598691" y="3607866"/>
            <a:ext cx="287481" cy="2286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CAD6BE-A035-4ABB-A83B-3ED229163152}"/>
              </a:ext>
            </a:extLst>
          </p:cNvPr>
          <p:cNvSpPr txBox="1"/>
          <p:nvPr/>
        </p:nvSpPr>
        <p:spPr>
          <a:xfrm>
            <a:off x="6086475" y="4601927"/>
            <a:ext cx="2842234" cy="147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Low Pass Passive Filter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/>
              <a:t>Surge Protection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b="0" dirty="0">
                <a:highlight>
                  <a:srgbClr val="00FF00"/>
                </a:highlight>
              </a:rPr>
              <a:t>EMI Reduction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Cooling</a:t>
            </a:r>
            <a:endParaRPr lang="en-US" sz="1200" b="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200" b="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200" b="0" dirty="0"/>
          </a:p>
        </p:txBody>
      </p:sp>
      <p:sp>
        <p:nvSpPr>
          <p:cNvPr id="94" name="Down Arrow 7">
            <a:extLst>
              <a:ext uri="{FF2B5EF4-FFF2-40B4-BE49-F238E27FC236}">
                <a16:creationId xmlns:a16="http://schemas.microsoft.com/office/drawing/2014/main" id="{DCEC25A9-6C6C-4852-861A-46099F31296B}"/>
              </a:ext>
            </a:extLst>
          </p:cNvPr>
          <p:cNvSpPr/>
          <p:nvPr/>
        </p:nvSpPr>
        <p:spPr bwMode="auto">
          <a:xfrm>
            <a:off x="6962775" y="4081473"/>
            <a:ext cx="457200" cy="3810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8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1D77-F378-F032-CA4F-F3D8822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135C-35C1-66C7-86D8-4DBA73E99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84B2A-36B3-07EF-7D89-4B33A39E381C}"/>
              </a:ext>
            </a:extLst>
          </p:cNvPr>
          <p:cNvSpPr txBox="1"/>
          <p:nvPr/>
        </p:nvSpPr>
        <p:spPr>
          <a:xfrm>
            <a:off x="320674" y="1080316"/>
            <a:ext cx="6373540" cy="49705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Power Conversion Equipment Requirements to be Considered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Cost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Power density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Size and volume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Efficiency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Topology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Technology available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Ratings (voltage, current, and power)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Thermal management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Reliability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Manufacturability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Environmental robustness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Maintainability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Equipment support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1D77-F378-F032-CA4F-F3D8822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135C-35C1-66C7-86D8-4DBA73E99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84B2A-36B3-07EF-7D89-4B33A39E381C}"/>
              </a:ext>
            </a:extLst>
          </p:cNvPr>
          <p:cNvSpPr txBox="1"/>
          <p:nvPr/>
        </p:nvSpPr>
        <p:spPr>
          <a:xfrm>
            <a:off x="320674" y="1080316"/>
            <a:ext cx="6335068" cy="36471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Other parameters from component Suppliers to be considered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Time to Market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Multiple Suppliers or Sole Source for components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Component lead times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Annual product demand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ITAR requirements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US Citizenship requirements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1D77-F378-F032-CA4F-F3D8822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Magnetics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135C-35C1-66C7-86D8-4DBA73E99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84B2A-36B3-07EF-7D89-4B33A39E381C}"/>
              </a:ext>
            </a:extLst>
          </p:cNvPr>
          <p:cNvSpPr txBox="1"/>
          <p:nvPr/>
        </p:nvSpPr>
        <p:spPr>
          <a:xfrm>
            <a:off x="320673" y="1080317"/>
            <a:ext cx="5104767" cy="4199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Magnetics Applications at MPES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Transformers</a:t>
            </a:r>
          </a:p>
          <a:p>
            <a:pPr marL="742950" lvl="1" indent="-28575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Inductors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dirty="0"/>
              <a:t>Needs from Magnetics Material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Low no-load losses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Extended overload capacity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Increased </a:t>
            </a:r>
            <a:r>
              <a:rPr lang="en-US" sz="1400" dirty="0"/>
              <a:t>e</a:t>
            </a:r>
            <a:r>
              <a:rPr lang="en-US" sz="1400" dirty="0">
                <a:effectLst/>
              </a:rPr>
              <a:t>fficiency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Low environmental impact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Higher permeability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Consistency </a:t>
            </a:r>
            <a:r>
              <a:rPr lang="en-US" sz="1400" dirty="0"/>
              <a:t>p</a:t>
            </a:r>
            <a:r>
              <a:rPr lang="en-US" sz="1400" dirty="0">
                <a:effectLst/>
              </a:rPr>
              <a:t>erformance over temperature range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 s</a:t>
            </a:r>
            <a:r>
              <a:rPr lang="en-US" sz="1400" dirty="0">
                <a:effectLst/>
              </a:rPr>
              <a:t>aturation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Manufacturing flexibility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Low </a:t>
            </a:r>
            <a:r>
              <a:rPr lang="en-US" sz="1400" dirty="0" err="1"/>
              <a:t>Magnetorestriction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2388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1D77-F378-F032-CA4F-F3D8822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for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135C-35C1-66C7-86D8-4DBA73E99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189807-5FBF-959B-DB54-5DE443AB025B}"/>
              </a:ext>
            </a:extLst>
          </p:cNvPr>
          <p:cNvSpPr/>
          <p:nvPr/>
        </p:nvSpPr>
        <p:spPr>
          <a:xfrm>
            <a:off x="320673" y="1185454"/>
            <a:ext cx="1873887" cy="418012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Design 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Considerations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06F8BA-F1A8-FCA0-07D2-FC5520DFA6D3}"/>
              </a:ext>
            </a:extLst>
          </p:cNvPr>
          <p:cNvSpPr txBox="1"/>
          <p:nvPr/>
        </p:nvSpPr>
        <p:spPr>
          <a:xfrm>
            <a:off x="458161" y="1679666"/>
            <a:ext cx="1934825" cy="46858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Power rating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Voltage rating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AC current rating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DC current rating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Overload ratings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Inductance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Leakage inductance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Magnetizing inductance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Turns ratio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Gap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architecture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Shell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type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material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Coil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Insulation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Mechanical structure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Weight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Size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Copper loss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loss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Cooling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Dielectric withstand voltage</a:t>
            </a:r>
          </a:p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endParaRPr lang="en-US" sz="11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17F645E-CED6-73FA-E6E9-303ABCF06AFF}"/>
              </a:ext>
            </a:extLst>
          </p:cNvPr>
          <p:cNvSpPr/>
          <p:nvPr/>
        </p:nvSpPr>
        <p:spPr>
          <a:xfrm>
            <a:off x="2530473" y="1193074"/>
            <a:ext cx="1873887" cy="418012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Core 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Considerations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74F8E2-7AF4-AA8D-37D1-CE38CC8B8B2E}"/>
              </a:ext>
            </a:extLst>
          </p:cNvPr>
          <p:cNvSpPr txBox="1"/>
          <p:nvPr/>
        </p:nvSpPr>
        <p:spPr>
          <a:xfrm>
            <a:off x="2693894" y="1672046"/>
            <a:ext cx="1598194" cy="2031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material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supplier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Annealing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Integrity of gap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Manufacturing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Consistency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Quality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Lead time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ITAR restrictions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43F2A07-BED2-297A-D5D6-1CC5009C1D51}"/>
              </a:ext>
            </a:extLst>
          </p:cNvPr>
          <p:cNvSpPr/>
          <p:nvPr/>
        </p:nvSpPr>
        <p:spPr>
          <a:xfrm>
            <a:off x="4800155" y="1185454"/>
            <a:ext cx="1873887" cy="418012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Coil</a:t>
            </a:r>
          </a:p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Considerations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B18231-3888-B1C9-3ECA-357FCA5BBB4E}"/>
              </a:ext>
            </a:extLst>
          </p:cNvPr>
          <p:cNvSpPr txBox="1"/>
          <p:nvPr/>
        </p:nvSpPr>
        <p:spPr>
          <a:xfrm>
            <a:off x="4998581" y="1672046"/>
            <a:ext cx="1598194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Coil supplier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Quality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Manufacturing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Consistency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Quality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Lead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ITAR restrictions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7C7D68-6632-2475-558C-E061C963F99D}"/>
              </a:ext>
            </a:extLst>
          </p:cNvPr>
          <p:cNvSpPr/>
          <p:nvPr/>
        </p:nvSpPr>
        <p:spPr>
          <a:xfrm>
            <a:off x="6949436" y="1185454"/>
            <a:ext cx="1873887" cy="418012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</a:rPr>
              <a:t>Magnetics Build Considerations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7E1E41-C2F9-5719-5E67-4F3C44D19833}"/>
              </a:ext>
            </a:extLst>
          </p:cNvPr>
          <p:cNvSpPr txBox="1"/>
          <p:nvPr/>
        </p:nvSpPr>
        <p:spPr>
          <a:xfrm>
            <a:off x="7147862" y="1672046"/>
            <a:ext cx="1598194" cy="2369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Manufacturer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Coil form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Core stack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Mechanical structure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Insulation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Varnish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Test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Manufacturing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Consistency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Quality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Lead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</a:rPr>
              <a:t>ITAR restrictions</a:t>
            </a:r>
          </a:p>
        </p:txBody>
      </p:sp>
    </p:spTree>
    <p:extLst>
      <p:ext uri="{BB962C8B-B14F-4D97-AF65-F5344CB8AC3E}">
        <p14:creationId xmlns:p14="http://schemas.microsoft.com/office/powerpoint/2010/main" val="153054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9FD5-CCAA-4FEA-A9F2-F84DD695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67C9D-1BF3-4182-A532-0F3DA23D9D25}"/>
              </a:ext>
            </a:extLst>
          </p:cNvPr>
          <p:cNvSpPr txBox="1"/>
          <p:nvPr/>
        </p:nvSpPr>
        <p:spPr>
          <a:xfrm>
            <a:off x="419100" y="1264982"/>
            <a:ext cx="7848600" cy="47089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Engineering Opportunities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Engineering Analysis Tools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Power Electronics Building Blocks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Power Conversion Equipment Requirements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Magnetics Requirements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Magnetic Cores Suppliers</a:t>
            </a: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Transformers and 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Inductors Suppliers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SzPct val="80000"/>
              <a:buFont typeface="+mj-lt"/>
              <a:buAutoNum type="arabicPeriod"/>
              <a:defRPr/>
            </a:pP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Questions</a:t>
            </a:r>
            <a:endParaRPr lang="en-US" sz="14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3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AE26-E5FB-40BF-821E-4F5F6705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Factors to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20912-4788-44A8-924C-18BEA31FD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75565-ADDB-4D93-B656-8E9EEE480060}"/>
              </a:ext>
            </a:extLst>
          </p:cNvPr>
          <p:cNvSpPr/>
          <p:nvPr/>
        </p:nvSpPr>
        <p:spPr>
          <a:xfrm>
            <a:off x="286790" y="1006953"/>
            <a:ext cx="8476210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Unique aspects of nanocrystalline soft magnetics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Magnetorestriction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force - Nanocrystalline has low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magnetorestriction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force than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Metglas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 dependency – Nanocrystalline has a higher temperature rating than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Metglas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Overload capacity – Nanocrystalline has a lower overload capability than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Metglas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Flux density – Nanocrystalline has a lower flux density than </a:t>
            </a:r>
            <a:r>
              <a:rPr lang="en-U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Metglas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Original Equipment Manufacturer (OEM) interests and needs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Networking through Distributors, Symposiums, and Conferences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Off-the-shelf solutions or custom design solution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Collaboration with OEMs from conceptual design to product delivery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User friendly website with product information, application notes, and simulation tools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Reachable and knowledgeable Technical Support Team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Lead time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Product reliability and consistent results</a:t>
            </a:r>
          </a:p>
          <a:p>
            <a:pPr marL="285750" indent="-2857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Ways to engage OEMs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Engage OEMs in a 1-hour Teams seminar to d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iscuss unique products, innovative solutions, and 5-year term goal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Annual local conferences and symposiums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  <a:buClr>
                <a:srgbClr val="C00000"/>
              </a:buClr>
            </a:pPr>
            <a:endParaRPr lang="en-US" sz="20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4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2CFB-1C7F-80F7-0ADB-5EBD8EE7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Cores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C02D8-4DE2-0CDE-D04E-54EE01B6A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55AC0-EF82-2699-8F45-B3C3E1B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050523"/>
            <a:ext cx="5516996" cy="2378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C9C90-A381-5E61-2A0B-C8B28088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548069"/>
            <a:ext cx="7764242" cy="194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91A37-B76E-4302-36E5-27720D7CA759}"/>
              </a:ext>
            </a:extLst>
          </p:cNvPr>
          <p:cNvSpPr txBox="1"/>
          <p:nvPr/>
        </p:nvSpPr>
        <p:spPr>
          <a:xfrm>
            <a:off x="5655725" y="5940921"/>
            <a:ext cx="31675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dirty="0"/>
              <a:t>https://www.mkmagnetics.com/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6738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2CFB-1C7F-80F7-0ADB-5EBD8EE7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Cores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C02D8-4DE2-0CDE-D04E-54EE01B6A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66D7-6390-F536-8BAC-5653E90B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3" y="4017977"/>
            <a:ext cx="3728817" cy="2024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31C3E-B2EB-FBE8-68EF-862098C3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3" y="1045229"/>
            <a:ext cx="7011537" cy="2856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B1370-CE01-3B9D-348A-F18F5A79C60C}"/>
              </a:ext>
            </a:extLst>
          </p:cNvPr>
          <p:cNvSpPr txBox="1"/>
          <p:nvPr/>
        </p:nvSpPr>
        <p:spPr>
          <a:xfrm>
            <a:off x="5399244" y="5940921"/>
            <a:ext cx="34240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https://www.magneticmetals.com/</a:t>
            </a:r>
          </a:p>
        </p:txBody>
      </p:sp>
    </p:spTree>
    <p:extLst>
      <p:ext uri="{BB962C8B-B14F-4D97-AF65-F5344CB8AC3E}">
        <p14:creationId xmlns:p14="http://schemas.microsoft.com/office/powerpoint/2010/main" val="222765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9319-EB5F-A041-DE7A-414C9C5C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Cores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FF2D1-18C8-3C3C-4BE5-E76128B65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A198A-7B9A-2707-8E90-FE067A69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4" y="1072914"/>
            <a:ext cx="8497688" cy="3812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B9004-9A1E-3B0D-95BF-913419862F10}"/>
              </a:ext>
            </a:extLst>
          </p:cNvPr>
          <p:cNvSpPr txBox="1"/>
          <p:nvPr/>
        </p:nvSpPr>
        <p:spPr>
          <a:xfrm>
            <a:off x="7071360" y="59055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4C23E-E40E-44F0-498E-7453736AA13F}"/>
              </a:ext>
            </a:extLst>
          </p:cNvPr>
          <p:cNvSpPr txBox="1"/>
          <p:nvPr/>
        </p:nvSpPr>
        <p:spPr>
          <a:xfrm>
            <a:off x="6189373" y="5940921"/>
            <a:ext cx="26289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https://www.mag-inc.com/</a:t>
            </a:r>
          </a:p>
        </p:txBody>
      </p:sp>
    </p:spTree>
    <p:extLst>
      <p:ext uri="{BB962C8B-B14F-4D97-AF65-F5344CB8AC3E}">
        <p14:creationId xmlns:p14="http://schemas.microsoft.com/office/powerpoint/2010/main" val="3812721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B352-8CD9-5FC2-EC57-3DAE1E81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Cores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6BB02-0873-587B-E7EE-7E71E809E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6B350-C525-9570-B9DC-D2409F48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3" y="1194248"/>
            <a:ext cx="8433837" cy="3369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914C6-3501-7721-9A73-F4D6000ED8B1}"/>
              </a:ext>
            </a:extLst>
          </p:cNvPr>
          <p:cNvSpPr txBox="1"/>
          <p:nvPr/>
        </p:nvSpPr>
        <p:spPr>
          <a:xfrm>
            <a:off x="5771141" y="5940921"/>
            <a:ext cx="30521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https://www.micrometals.com/</a:t>
            </a:r>
          </a:p>
        </p:txBody>
      </p:sp>
    </p:spTree>
    <p:extLst>
      <p:ext uri="{BB962C8B-B14F-4D97-AF65-F5344CB8AC3E}">
        <p14:creationId xmlns:p14="http://schemas.microsoft.com/office/powerpoint/2010/main" val="360292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B352-8CD9-5FC2-EC57-3DAE1E81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Inductors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6BB02-0873-587B-E7EE-7E71E809E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914C6-3501-7721-9A73-F4D6000ED8B1}"/>
              </a:ext>
            </a:extLst>
          </p:cNvPr>
          <p:cNvSpPr txBox="1"/>
          <p:nvPr/>
        </p:nvSpPr>
        <p:spPr>
          <a:xfrm>
            <a:off x="5296652" y="5940921"/>
            <a:ext cx="35266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http://www.corona-magnetics.com/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C731B-3882-4842-85BA-5A794B90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4" y="1087181"/>
            <a:ext cx="7847159" cy="4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B352-8CD9-5FC2-EC57-3DAE1E81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Inductors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6BB02-0873-587B-E7EE-7E71E809E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914C6-3501-7721-9A73-F4D6000ED8B1}"/>
              </a:ext>
            </a:extLst>
          </p:cNvPr>
          <p:cNvSpPr txBox="1"/>
          <p:nvPr/>
        </p:nvSpPr>
        <p:spPr>
          <a:xfrm>
            <a:off x="6335462" y="5940921"/>
            <a:ext cx="24878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https://milspecmag.com/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4DDB2-C6D0-B1C4-B1FC-F3FF3DE7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" y="1185858"/>
            <a:ext cx="7796814" cy="47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5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B352-8CD9-5FC2-EC57-3DAE1E81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Inductors Suppliers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6BB02-0873-587B-E7EE-7E71E809E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914C6-3501-7721-9A73-F4D6000ED8B1}"/>
              </a:ext>
            </a:extLst>
          </p:cNvPr>
          <p:cNvSpPr txBox="1"/>
          <p:nvPr/>
        </p:nvSpPr>
        <p:spPr>
          <a:xfrm>
            <a:off x="6335462" y="5940921"/>
            <a:ext cx="25648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  <a:buSzPct val="100000"/>
            </a:pPr>
            <a:r>
              <a:rPr lang="en-US" sz="1800" dirty="0"/>
              <a:t>https://www.l3harris.com/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8C4C8-4672-CC24-DB77-4125FBCD6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79" y="2333230"/>
            <a:ext cx="1514668" cy="176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C6FC2-EC2E-3A5C-2BC7-CE4F0062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4" y="2442865"/>
            <a:ext cx="4610271" cy="3307777"/>
          </a:xfrm>
          <a:prstGeom prst="rect">
            <a:avLst/>
          </a:prstGeom>
        </p:spPr>
      </p:pic>
      <p:pic>
        <p:nvPicPr>
          <p:cNvPr id="8" name="Picture 6" descr="Transformer-5-kva">
            <a:extLst>
              <a:ext uri="{FF2B5EF4-FFF2-40B4-BE49-F238E27FC236}">
                <a16:creationId xmlns:a16="http://schemas.microsoft.com/office/drawing/2014/main" id="{9DD9721D-4FE3-2976-900A-0220E45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56895" y="4054009"/>
            <a:ext cx="1710753" cy="179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887E7-109F-140D-9302-CE21A9760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69" y="1067192"/>
            <a:ext cx="8579654" cy="11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AE26-E5FB-40BF-821E-4F5F6705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20912-4788-44A8-924C-18BEA31FD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75565-ADDB-4D93-B656-8E9EEE480060}"/>
              </a:ext>
            </a:extLst>
          </p:cNvPr>
          <p:cNvSpPr/>
          <p:nvPr/>
        </p:nvSpPr>
        <p:spPr>
          <a:xfrm>
            <a:off x="286790" y="1006953"/>
            <a:ext cx="84762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</a:t>
            </a:r>
          </a:p>
          <a:p>
            <a:pPr>
              <a:spcBef>
                <a:spcPts val="600"/>
              </a:spcBef>
              <a:buClr>
                <a:srgbClr val="C00000"/>
              </a:buClr>
            </a:pPr>
            <a:endParaRPr lang="en-US" sz="20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1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B8C0-7030-4335-8608-E4B76154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MPES At-A-Glance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7F492F-53A6-43C9-BE6B-71CF295218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872683"/>
              </p:ext>
            </p:extLst>
          </p:nvPr>
        </p:nvGraphicFramePr>
        <p:xfrm>
          <a:off x="0" y="1099839"/>
          <a:ext cx="9345612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353601" imgH="5238724" progId="Visio.Drawing.11">
                  <p:embed/>
                </p:oleObj>
              </mc:Choice>
              <mc:Fallback>
                <p:oleObj name="Visio" r:id="rId2" imgW="9353601" imgH="5238724" progId="Visio.Drawing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7F492F-53A6-43C9-BE6B-71CF295218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099839"/>
                        <a:ext cx="9345612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4F9A-214B-45A1-96A8-8461E368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MPES At-A-Glance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66FBE8-8442-4DDC-BA47-7E8E849FA704}"/>
              </a:ext>
            </a:extLst>
          </p:cNvPr>
          <p:cNvSpPr txBox="1">
            <a:spLocks/>
          </p:cNvSpPr>
          <p:nvPr/>
        </p:nvSpPr>
        <p:spPr>
          <a:xfrm>
            <a:off x="320674" y="1270000"/>
            <a:ext cx="6105526" cy="54864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173736" indent="-173736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3736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en-US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Our Mission: </a:t>
            </a:r>
            <a:r>
              <a:rPr lang="en-US" alt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Provide safe, reliable, innovative military power solutions to defend our nation and allies, and to support critical industrial infrastructure </a:t>
            </a:r>
          </a:p>
          <a:p>
            <a:pPr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Our Vision: </a:t>
            </a:r>
            <a:r>
              <a:rPr lang="en-US" alt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 be the preferred supplier for mission critical electrical power solutions</a:t>
            </a:r>
          </a:p>
          <a:p>
            <a:pPr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 Provide: </a:t>
            </a:r>
            <a:r>
              <a:rPr lang="en-US" altLang="en-US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Major U.S. Navy shipbuilding programs with high-power quality, reliable, shock-hardened, EMI-compliant, electrical power distribution, conversion, protection and control systems</a:t>
            </a:r>
          </a:p>
          <a:p>
            <a:pPr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Our Markets and Customers are: </a:t>
            </a:r>
          </a:p>
          <a:p>
            <a:pPr marL="739775" lvl="1" indent="-339725"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U.S. Navy, International Navies, and industrial applications </a:t>
            </a:r>
            <a:endParaRPr lang="en-US" altLang="en-US" sz="1400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 Distinguish Ourselves by: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Superior product quality and processes; Combat worthy products; 40 – 50 year life cycle; Full service and support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None/>
              <a:defRPr/>
            </a:pP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6075" indent="-346075">
              <a:spcBef>
                <a:spcPts val="600"/>
              </a:spcBef>
              <a:spcAft>
                <a:spcPts val="600"/>
              </a:spcAft>
            </a:pP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47A93-702B-4745-83E6-747E15145FC6}"/>
              </a:ext>
            </a:extLst>
          </p:cNvPr>
          <p:cNvGrpSpPr/>
          <p:nvPr/>
        </p:nvGrpSpPr>
        <p:grpSpPr>
          <a:xfrm>
            <a:off x="6553200" y="1143000"/>
            <a:ext cx="2286000" cy="5089525"/>
            <a:chOff x="6553200" y="914400"/>
            <a:chExt cx="2286000" cy="5089525"/>
          </a:xfrm>
        </p:grpSpPr>
        <p:pic>
          <p:nvPicPr>
            <p:cNvPr id="6" name="Picture 2" descr="f71474ad-00f7-471c-bba1-f85268202f30@ppi">
              <a:extLst>
                <a:ext uri="{FF2B5EF4-FFF2-40B4-BE49-F238E27FC236}">
                  <a16:creationId xmlns:a16="http://schemas.microsoft.com/office/drawing/2014/main" id="{E8EA996D-AD61-4520-BEFA-D69D0E738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362200"/>
              <a:ext cx="2286000" cy="1525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 descr="C:\Users\dpei\Pictures\web_110623-N-ZZ999-204.jpg">
              <a:extLst>
                <a:ext uri="{FF2B5EF4-FFF2-40B4-BE49-F238E27FC236}">
                  <a16:creationId xmlns:a16="http://schemas.microsoft.com/office/drawing/2014/main" id="{14715A26-5A3E-4951-92DF-0E8BA63D3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53200" y="3886200"/>
              <a:ext cx="2286000" cy="1016000"/>
            </a:xfrm>
            <a:prstGeom prst="rect">
              <a:avLst/>
            </a:prstGeom>
            <a:noFill/>
          </p:spPr>
        </p:pic>
        <p:pic>
          <p:nvPicPr>
            <p:cNvPr id="8" name="Picture 6" descr="C:\Users\dpei\Pictures\131028-O-ZZ999-103 BATH, Maine (Oct. 28, 2013) The Zumwalt-class guided-missile destroyer DDG 1000 is floated out of dry dock at the General Dynamics Bath Iron Works shipyard. The ship, the first of three Zumwalt.JPG">
              <a:extLst>
                <a:ext uri="{FF2B5EF4-FFF2-40B4-BE49-F238E27FC236}">
                  <a16:creationId xmlns:a16="http://schemas.microsoft.com/office/drawing/2014/main" id="{41EDE254-0107-42EB-8EA8-3C3DB4762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0619"/>
            <a:stretch>
              <a:fillRect/>
            </a:stretch>
          </p:blipFill>
          <p:spPr bwMode="auto">
            <a:xfrm>
              <a:off x="6553200" y="4876800"/>
              <a:ext cx="2286000" cy="1127125"/>
            </a:xfrm>
            <a:prstGeom prst="rect">
              <a:avLst/>
            </a:prstGeom>
            <a:noFill/>
          </p:spPr>
        </p:pic>
        <p:pic>
          <p:nvPicPr>
            <p:cNvPr id="9" name="Picture 5" descr="http://www.navsea.navy.mil/Portals/103/Images/TeamShips/PEOShips/DDG51/DDG112-120309-N-ZZ999-001-400-PS.jpg">
              <a:extLst>
                <a:ext uri="{FF2B5EF4-FFF2-40B4-BE49-F238E27FC236}">
                  <a16:creationId xmlns:a16="http://schemas.microsoft.com/office/drawing/2014/main" id="{973EF54D-C0A9-495D-AA52-EAF0C10A3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0" y="914400"/>
              <a:ext cx="2286000" cy="156017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3428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130E-3F80-4AFF-8AAA-92DAA028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MPES Site Locations</a:t>
            </a:r>
            <a:br>
              <a:rPr lang="en-US" dirty="0"/>
            </a:br>
            <a:r>
              <a:rPr lang="en-US" sz="2000" dirty="0"/>
              <a:t>Anaheim, CA; Gardena, CA; Tulsa, OK; Philadelphia, PA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B67EC-2810-4914-9991-711756CDF6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44" y="998391"/>
            <a:ext cx="8406867" cy="55099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C185D-CA8F-4341-9A14-09550258A055}"/>
              </a:ext>
            </a:extLst>
          </p:cNvPr>
          <p:cNvSpPr/>
          <p:nvPr/>
        </p:nvSpPr>
        <p:spPr>
          <a:xfrm>
            <a:off x="1086415" y="4423769"/>
            <a:ext cx="228638" cy="2286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6634F-349B-4DF9-BEF2-A15F36250079}"/>
              </a:ext>
            </a:extLst>
          </p:cNvPr>
          <p:cNvSpPr/>
          <p:nvPr/>
        </p:nvSpPr>
        <p:spPr>
          <a:xfrm>
            <a:off x="1036320" y="4374639"/>
            <a:ext cx="94850" cy="948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9FC91-4824-4E2A-A6B1-6B7E10CF4793}"/>
              </a:ext>
            </a:extLst>
          </p:cNvPr>
          <p:cNvSpPr/>
          <p:nvPr/>
        </p:nvSpPr>
        <p:spPr>
          <a:xfrm>
            <a:off x="4637571" y="4392965"/>
            <a:ext cx="170244" cy="17024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9D905-2266-479D-B851-83F5FDFBC0A0}"/>
              </a:ext>
            </a:extLst>
          </p:cNvPr>
          <p:cNvSpPr/>
          <p:nvPr/>
        </p:nvSpPr>
        <p:spPr>
          <a:xfrm>
            <a:off x="7691920" y="3230881"/>
            <a:ext cx="201129" cy="2011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2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5059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5338C-B558-4968-9EE3-76216C5F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75" y="288612"/>
            <a:ext cx="8015457" cy="640080"/>
          </a:xfrm>
        </p:spPr>
        <p:txBody>
          <a:bodyPr/>
          <a:lstStyle/>
          <a:p>
            <a:r>
              <a:rPr lang="en-US" dirty="0"/>
              <a:t>Maritime Power &amp; Energy Solutions (MPES) Division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C0CDAED9-3956-47D7-AE8A-CF105E2B1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219" y="1002423"/>
            <a:ext cx="4693182" cy="539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7ED84C-8FFC-440A-860C-8D57721C97C4}"/>
              </a:ext>
            </a:extLst>
          </p:cNvPr>
          <p:cNvSpPr txBox="1"/>
          <p:nvPr/>
        </p:nvSpPr>
        <p:spPr>
          <a:xfrm>
            <a:off x="6571931" y="1311558"/>
            <a:ext cx="2586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Power Conversion Modules, Frequency Converters, Advanced Degaussing Systems, Automatic Bus Transfer, Fault Isolation Unit, Medium Voltage Motor Drive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B4275-23B3-4171-AAAD-F3F7CCD84DE0}"/>
              </a:ext>
            </a:extLst>
          </p:cNvPr>
          <p:cNvSpPr txBox="1"/>
          <p:nvPr/>
        </p:nvSpPr>
        <p:spPr>
          <a:xfrm>
            <a:off x="6571931" y="965397"/>
            <a:ext cx="174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MPES-Anaheim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DE7C6-BF8C-46C5-AC41-350249385388}"/>
              </a:ext>
            </a:extLst>
          </p:cNvPr>
          <p:cNvSpPr txBox="1"/>
          <p:nvPr/>
        </p:nvSpPr>
        <p:spPr>
          <a:xfrm>
            <a:off x="6571931" y="3650812"/>
            <a:ext cx="2582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Power Node Control Centers, Switchboards, Circuit Breakers, Power Converters, Motor Controllers, Bus Transfer &amp; Isolation Relay</a:t>
            </a: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140277-0A66-462E-AB8F-97E6EA06CE66}"/>
              </a:ext>
            </a:extLst>
          </p:cNvPr>
          <p:cNvSpPr txBox="1"/>
          <p:nvPr/>
        </p:nvSpPr>
        <p:spPr>
          <a:xfrm>
            <a:off x="6571931" y="3305545"/>
            <a:ext cx="205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MPES-Philadelphia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DE7C6-BF8C-46C5-AC41-350249385388}"/>
              </a:ext>
            </a:extLst>
          </p:cNvPr>
          <p:cNvSpPr txBox="1"/>
          <p:nvPr/>
        </p:nvSpPr>
        <p:spPr>
          <a:xfrm>
            <a:off x="6571931" y="5251403"/>
            <a:ext cx="257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Switchboards, Load Centers, Power &amp; Lighting Panels, Arc Fault Detection</a:t>
            </a: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140277-0A66-462E-AB8F-97E6EA06CE66}"/>
              </a:ext>
            </a:extLst>
          </p:cNvPr>
          <p:cNvSpPr txBox="1"/>
          <p:nvPr/>
        </p:nvSpPr>
        <p:spPr>
          <a:xfrm>
            <a:off x="6571931" y="4928669"/>
            <a:ext cx="174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MPES-Tulsa</a:t>
            </a:r>
          </a:p>
        </p:txBody>
      </p:sp>
      <p:graphicFrame>
        <p:nvGraphicFramePr>
          <p:cNvPr id="39" name="Diagram 38"/>
          <p:cNvGraphicFramePr/>
          <p:nvPr/>
        </p:nvGraphicFramePr>
        <p:xfrm>
          <a:off x="239993" y="1847703"/>
          <a:ext cx="4071328" cy="376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07"/>
          <a:stretch/>
        </p:blipFill>
        <p:spPr>
          <a:xfrm>
            <a:off x="4713554" y="1002423"/>
            <a:ext cx="1518391" cy="882969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228" y="5549389"/>
            <a:ext cx="1516595" cy="8595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7" r="7114" b="9465"/>
          <a:stretch/>
        </p:blipFill>
        <p:spPr>
          <a:xfrm>
            <a:off x="4724228" y="4386676"/>
            <a:ext cx="1536773" cy="921911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" t="4427" r="-216" b="3156"/>
          <a:stretch/>
        </p:blipFill>
        <p:spPr>
          <a:xfrm>
            <a:off x="4722432" y="3270860"/>
            <a:ext cx="1538569" cy="87501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" t="15855" r="-230" b="10625"/>
          <a:stretch/>
        </p:blipFill>
        <p:spPr>
          <a:xfrm>
            <a:off x="4704050" y="2126193"/>
            <a:ext cx="1536773" cy="903866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94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MPES Sites Anaheim, Philadelphia, and Tulsa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Manufacturing &amp; Engineering Capabilities</a:t>
            </a:r>
          </a:p>
          <a:p>
            <a:r>
              <a:rPr lang="en-US" b="1" dirty="0"/>
              <a:t>Electrical Power Conversion and Distribution Equipment for Shipboard applications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AC/DC Converters of all types –10 kW up to 6MW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Circuit Breakers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Switchboards and Load Centers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400 Hz supplies for weapons systems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Aircraft starting systems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Arc Fault Detection Systems</a:t>
            </a:r>
          </a:p>
          <a:p>
            <a:r>
              <a:rPr lang="en-US" sz="1425" b="1" dirty="0"/>
              <a:t>Test Capabilities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EMI (MIL-STD-461 rated)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Airborne and </a:t>
            </a:r>
            <a:r>
              <a:rPr lang="en-US" kern="0" dirty="0" err="1">
                <a:solidFill>
                  <a:srgbClr val="000000"/>
                </a:solidFill>
                <a:cs typeface="Arial" panose="020B0604020202020204" pitchFamily="34" charset="0"/>
              </a:rPr>
              <a:t>Structureborne</a:t>
            </a: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 Noise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Thermal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Humidity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Vibration</a:t>
            </a:r>
          </a:p>
          <a:p>
            <a:pPr marL="342900" lvl="1" indent="-171450" fontAlgn="base">
              <a:buSzPct val="125000"/>
              <a:buFont typeface="Arial" charset="0"/>
              <a:buChar char="-"/>
            </a:pPr>
            <a:r>
              <a:rPr lang="en-US" kern="0" dirty="0">
                <a:solidFill>
                  <a:srgbClr val="000000"/>
                </a:solidFill>
                <a:cs typeface="Arial" panose="020B0604020202020204" pitchFamily="34" charset="0"/>
              </a:rPr>
              <a:t>Lightweight Shock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76" y="2469557"/>
            <a:ext cx="1667257" cy="2076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939" y="4545944"/>
            <a:ext cx="2361674" cy="16869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5223" y="4408495"/>
            <a:ext cx="2507654" cy="16686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696" y="2038498"/>
            <a:ext cx="2720826" cy="19698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226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382D-CDA2-4D82-A83A-58A125A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Opportunities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D25D357-ABA5-440B-9D75-DFA6E3128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273807"/>
              </p:ext>
            </p:extLst>
          </p:nvPr>
        </p:nvGraphicFramePr>
        <p:xfrm>
          <a:off x="633412" y="681724"/>
          <a:ext cx="6629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6CB912-7356-4535-B3D5-A1FA2DAED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05120"/>
            <a:ext cx="2276475" cy="130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86228-D1CF-4B05-8C0B-8B644CCD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1942">
            <a:off x="381960" y="1027856"/>
            <a:ext cx="1038225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B63F4-6500-489F-A1D2-5E4C6E7C6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793">
            <a:off x="7467600" y="1095375"/>
            <a:ext cx="1390650" cy="2074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F1654-AEE2-4957-9F2E-C1B19F243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3896">
            <a:off x="6880397" y="4626073"/>
            <a:ext cx="2177671" cy="144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6F2B8-0DDC-4CB8-9783-4905811751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28" y="5004052"/>
            <a:ext cx="12477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5DA1-4182-4E77-8E52-B401005C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Opportunities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301B98F-CCEB-4B8D-B206-6355D388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31" t="75994" r="65802"/>
          <a:stretch>
            <a:fillRect/>
          </a:stretch>
        </p:blipFill>
        <p:spPr bwMode="auto">
          <a:xfrm>
            <a:off x="304800" y="4215384"/>
            <a:ext cx="3182557" cy="2050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46C21-081B-4330-AB24-148905017993}"/>
              </a:ext>
            </a:extLst>
          </p:cNvPr>
          <p:cNvSpPr txBox="1"/>
          <p:nvPr/>
        </p:nvSpPr>
        <p:spPr>
          <a:xfrm>
            <a:off x="228600" y="1040892"/>
            <a:ext cx="857943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«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lvl="1" indent="-285750" fontAlgn="base">
              <a:spcBef>
                <a:spcPts val="600"/>
              </a:spcBef>
              <a:spcAft>
                <a:spcPts val="600"/>
              </a:spcAft>
              <a:buClr>
                <a:srgbClr val="C00B31"/>
              </a:buClr>
              <a:buSzPct val="110000"/>
              <a:buFont typeface="Wingdings" panose="05000000000000000000" pitchFamily="2" charset="2"/>
              <a:buChar char="ª"/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Font typeface="Arial" charset="0"/>
              <a:buChar char="♦"/>
              <a:defRPr sz="16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SzPct val="110000"/>
              <a:buChar char="•"/>
              <a:defRPr sz="14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00B31"/>
              </a:buClr>
              <a:buFont typeface="Wingdings" pitchFamily="2" charset="2"/>
              <a:buChar char="§"/>
              <a:defRPr sz="1200"/>
            </a:lvl9pPr>
          </a:lstStyle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/>
              <a:t>Key Tasks In Engineering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0" dirty="0"/>
              <a:t>State of the Art Power Conversion, Conditioning, and Control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topology design/selection</a:t>
            </a:r>
          </a:p>
          <a:p>
            <a:pPr lvl="3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High-power quality, bi-directional power conversion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Circuit analysis and advanced control algorithm modeling and simulation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Electromagnetic field modeling and simulation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 components layout for electromagnetic compatibility (EMC)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development, integration, verification, and qualification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36A37-169B-4248-81E8-5B2E61547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" t="3381" r="25776" b="15743"/>
          <a:stretch/>
        </p:blipFill>
        <p:spPr>
          <a:xfrm>
            <a:off x="6072827" y="4215384"/>
            <a:ext cx="2562615" cy="2050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5ADCCE-9A50-4273-B321-B0B0AB719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20" y="4349337"/>
            <a:ext cx="2485189" cy="178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93137"/>
      </p:ext>
    </p:extLst>
  </p:cSld>
  <p:clrMapOvr>
    <a:masterClrMapping/>
  </p:clrMapOvr>
</p:sld>
</file>

<file path=ppt/theme/theme1.xml><?xml version="1.0" encoding="utf-8"?>
<a:theme xmlns:a="http://schemas.openxmlformats.org/drawingml/2006/main" name="L3Harris">
  <a:themeElements>
    <a:clrScheme name="L3Harris Colors">
      <a:dk1>
        <a:srgbClr val="283030"/>
      </a:dk1>
      <a:lt1>
        <a:srgbClr val="FFFFFF"/>
      </a:lt1>
      <a:dk2>
        <a:srgbClr val="FF000A"/>
      </a:dk2>
      <a:lt2>
        <a:srgbClr val="A4E3E4"/>
      </a:lt2>
      <a:accent1>
        <a:srgbClr val="172430"/>
      </a:accent1>
      <a:accent2>
        <a:srgbClr val="4A98D0"/>
      </a:accent2>
      <a:accent3>
        <a:srgbClr val="2E5194"/>
      </a:accent3>
      <a:accent4>
        <a:srgbClr val="39A067"/>
      </a:accent4>
      <a:accent5>
        <a:srgbClr val="58595B"/>
      </a:accent5>
      <a:accent6>
        <a:srgbClr val="E35205"/>
      </a:accent6>
      <a:hlink>
        <a:srgbClr val="2E5194"/>
      </a:hlink>
      <a:folHlink>
        <a:srgbClr val="2E5194"/>
      </a:folHlink>
    </a:clrScheme>
    <a:fontScheme name="L3Harri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3Harris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chemeClr val="lt2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chemeClr val="lt2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00000"/>
          </a:lnSpc>
          <a:spcBef>
            <a:spcPts val="900"/>
          </a:spcBef>
          <a:buSzPct val="100000"/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4x3_L3Harris_PPT_Non-Export_Template.pptx" id="{5879C0A2-7E56-41D2-8EC4-522FF16B640B}" vid="{DD9AE6FB-F22A-445B-9602-B28B84B21768}"/>
    </a:ext>
  </a:extLst>
</a:theme>
</file>

<file path=ppt/theme/theme2.xml><?xml version="1.0" encoding="utf-8"?>
<a:theme xmlns:a="http://schemas.openxmlformats.org/drawingml/2006/main" name="L3Harris">
  <a:themeElements>
    <a:clrScheme name="L3Harris Colors">
      <a:dk1>
        <a:srgbClr val="283030"/>
      </a:dk1>
      <a:lt1>
        <a:srgbClr val="FFFFFF"/>
      </a:lt1>
      <a:dk2>
        <a:srgbClr val="FF000A"/>
      </a:dk2>
      <a:lt2>
        <a:srgbClr val="A4E3E4"/>
      </a:lt2>
      <a:accent1>
        <a:srgbClr val="172430"/>
      </a:accent1>
      <a:accent2>
        <a:srgbClr val="4A98D0"/>
      </a:accent2>
      <a:accent3>
        <a:srgbClr val="2E5194"/>
      </a:accent3>
      <a:accent4>
        <a:srgbClr val="39A067"/>
      </a:accent4>
      <a:accent5>
        <a:srgbClr val="58595B"/>
      </a:accent5>
      <a:accent6>
        <a:srgbClr val="E35205"/>
      </a:accent6>
      <a:hlink>
        <a:srgbClr val="2E5194"/>
      </a:hlink>
      <a:folHlink>
        <a:srgbClr val="2E5194"/>
      </a:folHlink>
    </a:clrScheme>
    <a:fontScheme name="L3Harri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3Harris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chemeClr val="lt2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chemeClr val="lt2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900"/>
          </a:spcBef>
          <a:buSzPct val="100000"/>
          <a:buFont typeface="Arial"/>
          <a:buChar char="•"/>
          <a:defRPr sz="1800"/>
        </a:defPPr>
      </a:lstStyle>
    </a:txDef>
  </a:objectDefaults>
  <a:extraClrSchemeLst/>
</a:theme>
</file>

<file path=ppt/theme/theme3.xml><?xml version="1.0" encoding="utf-8"?>
<a:theme xmlns:a="http://schemas.openxmlformats.org/drawingml/2006/main" name="L3Harris">
  <a:themeElements>
    <a:clrScheme name="L3Harris Colors">
      <a:dk1>
        <a:srgbClr val="283030"/>
      </a:dk1>
      <a:lt1>
        <a:srgbClr val="FFFFFF"/>
      </a:lt1>
      <a:dk2>
        <a:srgbClr val="FF000A"/>
      </a:dk2>
      <a:lt2>
        <a:srgbClr val="A4E3E4"/>
      </a:lt2>
      <a:accent1>
        <a:srgbClr val="172430"/>
      </a:accent1>
      <a:accent2>
        <a:srgbClr val="4A98D0"/>
      </a:accent2>
      <a:accent3>
        <a:srgbClr val="2E5194"/>
      </a:accent3>
      <a:accent4>
        <a:srgbClr val="39A067"/>
      </a:accent4>
      <a:accent5>
        <a:srgbClr val="58595B"/>
      </a:accent5>
      <a:accent6>
        <a:srgbClr val="E35205"/>
      </a:accent6>
      <a:hlink>
        <a:srgbClr val="2E5194"/>
      </a:hlink>
      <a:folHlink>
        <a:srgbClr val="2E5194"/>
      </a:folHlink>
    </a:clrScheme>
    <a:fontScheme name="L3Harri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3Harris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rgbClr val="000000"/>
        </a:effectRef>
        <a:fontRef idx="minor">
          <a:schemeClr val="lt2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rgbClr val="000000"/>
        </a:effectRef>
        <a:fontRef idx="minor">
          <a:schemeClr val="lt2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900"/>
          </a:spcBef>
          <a:buSzPct val="100000"/>
          <a:buFont typeface="Arial"/>
          <a:buChar char="•"/>
          <a:defRPr sz="180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4B6FD27E1054BA5151ECBC09BED29" ma:contentTypeVersion="3" ma:contentTypeDescription="Create a new document." ma:contentTypeScope="" ma:versionID="4561ea4ab95cf0932bf95eabc852258b">
  <xsd:schema xmlns:xsd="http://www.w3.org/2001/XMLSchema" xmlns:xs="http://www.w3.org/2001/XMLSchema" xmlns:p="http://schemas.microsoft.com/office/2006/metadata/properties" xmlns:ns1="http://schemas.microsoft.com/sharepoint/v3" xmlns:ns2="c94182a3-6a4c-4fb9-ac01-21804ccc24ed" targetNamespace="http://schemas.microsoft.com/office/2006/metadata/properties" ma:root="true" ma:fieldsID="8dec521cb824e232993109dd9da76376" ns1:_="" ns2:_="">
    <xsd:import namespace="http://schemas.microsoft.com/sharepoint/v3"/>
    <xsd:import namespace="c94182a3-6a4c-4fb9-ac01-21804ccc24ed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182a3-6a4c-4fb9-ac01-21804ccc2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FA07DC-C013-4E70-9AF1-9E1232F107CC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c94182a3-6a4c-4fb9-ac01-21804ccc24ed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1748677-808C-4E16-A38C-A3739F77BD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CDA443-90DA-4786-9278-9805A169C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94182a3-6a4c-4fb9-ac01-21804ccc2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4x3_L3Harris_PPT_Non-Export_Template</Template>
  <TotalTime>4106</TotalTime>
  <Words>1360</Words>
  <Application>Microsoft Office PowerPoint</Application>
  <PresentationFormat>On-screen Show (4:3)</PresentationFormat>
  <Paragraphs>365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Verdana</vt:lpstr>
      <vt:lpstr>Wingdings</vt:lpstr>
      <vt:lpstr>L3Harris</vt:lpstr>
      <vt:lpstr>Visio</vt:lpstr>
      <vt:lpstr>Practical Applications of Nanocrystalline to L3HArris Maritime Power and Energy Power Conversion Equipment</vt:lpstr>
      <vt:lpstr>Table of Contents</vt:lpstr>
      <vt:lpstr>MPES At-A-Glance</vt:lpstr>
      <vt:lpstr>MPES At-A-Glance</vt:lpstr>
      <vt:lpstr>MPES Site Locations Anaheim, CA; Gardena, CA; Tulsa, OK; Philadelphia, PA</vt:lpstr>
      <vt:lpstr>Maritime Power &amp; Energy Solutions (MPES) Division </vt:lpstr>
      <vt:lpstr>MPES Sites Anaheim, Philadelphia, and Tulsa</vt:lpstr>
      <vt:lpstr>Engineering Opportunities</vt:lpstr>
      <vt:lpstr>Engineering Opportunities</vt:lpstr>
      <vt:lpstr>Engineering Opportunities</vt:lpstr>
      <vt:lpstr>Engineering Opportunities</vt:lpstr>
      <vt:lpstr>Engineering Analysis Tools</vt:lpstr>
      <vt:lpstr>Power Electronics Building Blocks</vt:lpstr>
      <vt:lpstr>Power Electronics Building Blocks</vt:lpstr>
      <vt:lpstr>Power Electronics Building Blocks</vt:lpstr>
      <vt:lpstr>Requirements</vt:lpstr>
      <vt:lpstr>Additional Requirements</vt:lpstr>
      <vt:lpstr>Magnetics Requirements</vt:lpstr>
      <vt:lpstr>Processes for Considerations</vt:lpstr>
      <vt:lpstr>Additional Factors to Consider</vt:lpstr>
      <vt:lpstr>Magnetic Cores Suppliers</vt:lpstr>
      <vt:lpstr>Magnetic Cores Suppliers</vt:lpstr>
      <vt:lpstr>Magnetic Cores Suppliers</vt:lpstr>
      <vt:lpstr>Magnetic Cores Suppliers</vt:lpstr>
      <vt:lpstr>Transformers and Inductors Suppliers</vt:lpstr>
      <vt:lpstr>Transformers and Inductors Suppliers</vt:lpstr>
      <vt:lpstr>Transformers and Inductors Suppliers</vt:lpstr>
      <vt:lpstr>Questions</vt:lpstr>
    </vt:vector>
  </TitlesOfParts>
  <Manager/>
  <Company>L3Harris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Jackson, Patty (US) - CHQ</dc:creator>
  <cp:keywords/>
  <dc:description/>
  <cp:lastModifiedBy>Presbitero, Reynaldo (US) - MAR</cp:lastModifiedBy>
  <cp:revision>104</cp:revision>
  <cp:lastPrinted>2023-08-04T16:29:54Z</cp:lastPrinted>
  <dcterms:created xsi:type="dcterms:W3CDTF">2022-01-10T15:14:29Z</dcterms:created>
  <dcterms:modified xsi:type="dcterms:W3CDTF">2023-08-10T16:20:43Z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5215bfb4-a55a-43c8-8ac8-9fda53ec0478</vt:lpwstr>
  </property>
  <property fmtid="{D5CDD505-2E9C-101B-9397-08002B2CF9AE}" pid="3" name="CLASSIFICATION">
    <vt:lpwstr>General</vt:lpwstr>
  </property>
  <property fmtid="{D5CDD505-2E9C-101B-9397-08002B2CF9AE}" pid="4" name="ContentTypeId">
    <vt:lpwstr>0x0101006934B6FD27E1054BA5151ECBC09BED29</vt:lpwstr>
  </property>
  <property fmtid="{D5CDD505-2E9C-101B-9397-08002B2CF9AE}" pid="5" name="L3HarrisCategorization">
    <vt:lpwstr>Unrestricted</vt:lpwstr>
  </property>
  <property fmtid="{D5CDD505-2E9C-101B-9397-08002B2CF9AE}" pid="6" name="MSIP_Label_a8646e0b-a435-48bd-bb2e-6a777753dede_Enabled">
    <vt:lpwstr>true</vt:lpwstr>
  </property>
  <property fmtid="{D5CDD505-2E9C-101B-9397-08002B2CF9AE}" pid="7" name="MSIP_Label_a8646e0b-a435-48bd-bb2e-6a777753dede_SetDate">
    <vt:lpwstr>2021-12-21T02:03:02Z</vt:lpwstr>
  </property>
  <property fmtid="{D5CDD505-2E9C-101B-9397-08002B2CF9AE}" pid="8" name="MSIP_Label_a8646e0b-a435-48bd-bb2e-6a777753dede_Method">
    <vt:lpwstr>Standard</vt:lpwstr>
  </property>
  <property fmtid="{D5CDD505-2E9C-101B-9397-08002B2CF9AE}" pid="9" name="MSIP_Label_a8646e0b-a435-48bd-bb2e-6a777753dede_Name">
    <vt:lpwstr>Unrestricted</vt:lpwstr>
  </property>
  <property fmtid="{D5CDD505-2E9C-101B-9397-08002B2CF9AE}" pid="10" name="MSIP_Label_a8646e0b-a435-48bd-bb2e-6a777753dede_SiteId">
    <vt:lpwstr>ba488c5e-f105-4a2b-a8b1-b57b26a44117</vt:lpwstr>
  </property>
  <property fmtid="{D5CDD505-2E9C-101B-9397-08002B2CF9AE}" pid="11" name="MSIP_Label_a8646e0b-a435-48bd-bb2e-6a777753dede_ActionId">
    <vt:lpwstr>2c11735f-6ff2-4d27-94ef-298123e03866</vt:lpwstr>
  </property>
  <property fmtid="{D5CDD505-2E9C-101B-9397-08002B2CF9AE}" pid="12" name="MSIP_Label_a8646e0b-a435-48bd-bb2e-6a777753dede_ContentBits">
    <vt:lpwstr>0</vt:lpwstr>
  </property>
</Properties>
</file>